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72" r:id="rId3"/>
    <p:sldId id="271" r:id="rId4"/>
    <p:sldId id="273" r:id="rId5"/>
    <p:sldId id="274" r:id="rId6"/>
    <p:sldId id="275" r:id="rId7"/>
    <p:sldId id="276" r:id="rId8"/>
    <p:sldId id="277" r:id="rId9"/>
    <p:sldId id="278" r:id="rId10"/>
    <p:sldId id="279" r:id="rId11"/>
    <p:sldId id="280" r:id="rId12"/>
    <p:sldId id="281" r:id="rId1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84" autoAdjust="0"/>
    <p:restoredTop sz="94660"/>
  </p:normalViewPr>
  <p:slideViewPr>
    <p:cSldViewPr snapToGrid="0">
      <p:cViewPr>
        <p:scale>
          <a:sx n="100" d="100"/>
          <a:sy n="100" d="100"/>
        </p:scale>
        <p:origin x="1664"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F11980-1E3E-4F5F-818A-49D739089FFF}"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373162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F11980-1E3E-4F5F-818A-49D739089FFF}"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274807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F11980-1E3E-4F5F-818A-49D739089FFF}"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369499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F11980-1E3E-4F5F-818A-49D739089FFF}"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1789282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F11980-1E3E-4F5F-818A-49D739089FFF}" type="datetimeFigureOut">
              <a:rPr lang="en-US" smtClean="0"/>
              <a:pPr/>
              <a:t>7/6/17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205507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F11980-1E3E-4F5F-818A-49D739089FFF}" type="datetimeFigureOut">
              <a:rPr lang="en-US" smtClean="0"/>
              <a:pPr/>
              <a:t>7/6/17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343698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F11980-1E3E-4F5F-818A-49D739089FFF}" type="datetimeFigureOut">
              <a:rPr lang="en-US" smtClean="0"/>
              <a:pPr/>
              <a:t>7/6/17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179426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F11980-1E3E-4F5F-818A-49D739089FFF}" type="datetimeFigureOut">
              <a:rPr lang="en-US" smtClean="0"/>
              <a:pPr/>
              <a:t>7/6/17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1708901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11980-1E3E-4F5F-818A-49D739089FFF}" type="datetimeFigureOut">
              <a:rPr lang="en-US" smtClean="0"/>
              <a:pPr/>
              <a:t>7/6/17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245983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F11980-1E3E-4F5F-818A-49D739089FFF}" type="datetimeFigureOut">
              <a:rPr lang="en-US" smtClean="0"/>
              <a:pPr/>
              <a:t>7/6/17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138165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F11980-1E3E-4F5F-818A-49D739089FFF}" type="datetimeFigureOut">
              <a:rPr lang="en-US" smtClean="0"/>
              <a:pPr/>
              <a:t>7/6/17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7326A-20B0-4CBC-AE3F-992AA5F068A7}" type="slidenum">
              <a:rPr lang="en-US" smtClean="0"/>
              <a:pPr/>
              <a:t>‹#›</a:t>
            </a:fld>
            <a:endParaRPr lang="en-US"/>
          </a:p>
        </p:txBody>
      </p:sp>
    </p:spTree>
    <p:extLst>
      <p:ext uri="{BB962C8B-B14F-4D97-AF65-F5344CB8AC3E}">
        <p14:creationId xmlns:p14="http://schemas.microsoft.com/office/powerpoint/2010/main" val="3282002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11980-1E3E-4F5F-818A-49D739089FFF}" type="datetimeFigureOut">
              <a:rPr lang="en-US" smtClean="0"/>
              <a:pPr/>
              <a:t>7/6/17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7326A-20B0-4CBC-AE3F-992AA5F068A7}" type="slidenum">
              <a:rPr lang="en-US" smtClean="0"/>
              <a:pPr/>
              <a:t>‹#›</a:t>
            </a:fld>
            <a:endParaRPr lang="en-US"/>
          </a:p>
        </p:txBody>
      </p:sp>
    </p:spTree>
    <p:extLst>
      <p:ext uri="{BB962C8B-B14F-4D97-AF65-F5344CB8AC3E}">
        <p14:creationId xmlns:p14="http://schemas.microsoft.com/office/powerpoint/2010/main" val="2911871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16034" r="33929" b="6139"/>
          <a:stretch/>
        </p:blipFill>
        <p:spPr>
          <a:xfrm>
            <a:off x="0" y="133562"/>
            <a:ext cx="2130243" cy="2931886"/>
          </a:xfrm>
          <a:prstGeom prst="rect">
            <a:avLst/>
          </a:prstGeom>
        </p:spPr>
      </p:pic>
      <p:pic>
        <p:nvPicPr>
          <p:cNvPr id="11" name="Picture 10"/>
          <p:cNvPicPr>
            <a:picLocks noChangeAspect="1"/>
          </p:cNvPicPr>
          <p:nvPr/>
        </p:nvPicPr>
        <p:blipFill rotWithShape="1">
          <a:blip r:embed="rId3"/>
          <a:srcRect l="15763" t="48822" r="55347" b="8206"/>
          <a:stretch/>
        </p:blipFill>
        <p:spPr>
          <a:xfrm>
            <a:off x="2256331" y="133562"/>
            <a:ext cx="2465937" cy="2934299"/>
          </a:xfrm>
          <a:prstGeom prst="rect">
            <a:avLst/>
          </a:prstGeom>
        </p:spPr>
      </p:pic>
      <p:pic>
        <p:nvPicPr>
          <p:cNvPr id="12" name="Picture 11"/>
          <p:cNvPicPr>
            <a:picLocks noChangeAspect="1"/>
          </p:cNvPicPr>
          <p:nvPr/>
        </p:nvPicPr>
        <p:blipFill rotWithShape="1">
          <a:blip r:embed="rId3"/>
          <a:srcRect l="12500" t="17559" r="49180" b="13714"/>
          <a:stretch/>
        </p:blipFill>
        <p:spPr>
          <a:xfrm>
            <a:off x="4829426" y="133562"/>
            <a:ext cx="2027918" cy="2909641"/>
          </a:xfrm>
          <a:prstGeom prst="rect">
            <a:avLst/>
          </a:prstGeom>
        </p:spPr>
      </p:pic>
      <p:pic>
        <p:nvPicPr>
          <p:cNvPr id="10" name="Picture 9"/>
          <p:cNvPicPr>
            <a:picLocks noChangeAspect="1"/>
          </p:cNvPicPr>
          <p:nvPr/>
        </p:nvPicPr>
        <p:blipFill rotWithShape="1">
          <a:blip r:embed="rId4"/>
          <a:srcRect l="33928" t="23028" r="55953" b="38579"/>
          <a:stretch/>
        </p:blipFill>
        <p:spPr>
          <a:xfrm>
            <a:off x="5763922" y="1128324"/>
            <a:ext cx="550954" cy="1672307"/>
          </a:xfrm>
          <a:prstGeom prst="rect">
            <a:avLst/>
          </a:prstGeom>
        </p:spPr>
      </p:pic>
      <p:sp>
        <p:nvSpPr>
          <p:cNvPr id="16" name="TextBox 15"/>
          <p:cNvSpPr txBox="1"/>
          <p:nvPr/>
        </p:nvSpPr>
        <p:spPr>
          <a:xfrm>
            <a:off x="6845300" y="0"/>
            <a:ext cx="2500128" cy="400110"/>
          </a:xfrm>
          <a:prstGeom prst="rect">
            <a:avLst/>
          </a:prstGeom>
          <a:noFill/>
        </p:spPr>
        <p:txBody>
          <a:bodyPr wrap="none" rtlCol="0">
            <a:spAutoFit/>
          </a:bodyPr>
          <a:lstStyle/>
          <a:p>
            <a:r>
              <a:rPr lang="en-US" sz="2000" dirty="0" smtClean="0"/>
              <a:t>360 Lexington (1 of 2)</a:t>
            </a:r>
            <a:endParaRPr lang="en-US" sz="2000" dirty="0"/>
          </a:p>
        </p:txBody>
      </p:sp>
      <p:sp>
        <p:nvSpPr>
          <p:cNvPr id="17" name="TextBox 16"/>
          <p:cNvSpPr txBox="1"/>
          <p:nvPr/>
        </p:nvSpPr>
        <p:spPr>
          <a:xfrm>
            <a:off x="8532334" y="6642556"/>
            <a:ext cx="582211" cy="215444"/>
          </a:xfrm>
          <a:prstGeom prst="rect">
            <a:avLst/>
          </a:prstGeom>
          <a:noFill/>
        </p:spPr>
        <p:txBody>
          <a:bodyPr wrap="none" rtlCol="0">
            <a:spAutoFit/>
          </a:bodyPr>
          <a:lstStyle/>
          <a:p>
            <a:r>
              <a:rPr lang="en-US" sz="800" dirty="0" smtClean="0"/>
              <a:t>26 Jun 17</a:t>
            </a:r>
            <a:endParaRPr lang="en-US" sz="800" dirty="0"/>
          </a:p>
        </p:txBody>
      </p:sp>
      <p:sp>
        <p:nvSpPr>
          <p:cNvPr id="18" name="TextBox 17"/>
          <p:cNvSpPr txBox="1"/>
          <p:nvPr/>
        </p:nvSpPr>
        <p:spPr>
          <a:xfrm>
            <a:off x="6858000" y="457200"/>
            <a:ext cx="2286000" cy="5170647"/>
          </a:xfrm>
          <a:prstGeom prst="rect">
            <a:avLst/>
          </a:prstGeom>
          <a:noFill/>
        </p:spPr>
        <p:txBody>
          <a:bodyPr wrap="square" rtlCol="0">
            <a:spAutoFit/>
          </a:bodyPr>
          <a:lstStyle/>
          <a:p>
            <a:r>
              <a:rPr lang="en-US" sz="1100" dirty="0" smtClean="0"/>
              <a:t>The EIS for the rezoning of East Midtown identifies 354 Lexington Av (block 1295, lot 17) and 364 Lexington Av (block 1295, lot 58) as Potential Development Site H.  Both are wedding cake office buildings built before the 1961 zoning.</a:t>
            </a:r>
          </a:p>
          <a:p>
            <a:endParaRPr lang="en-US" sz="1100" dirty="0" smtClean="0"/>
          </a:p>
          <a:p>
            <a:r>
              <a:rPr lang="en-US" sz="1100" dirty="0" smtClean="0"/>
              <a:t>Both buildings are overbuilt, at approximately 16 and 19 FAR respectively, and would be considered unlikely to be redeveloped under the current zoning.  However, both will be in the Southern Subarea of the East Midtown </a:t>
            </a:r>
            <a:r>
              <a:rPr lang="en-US" sz="1100" dirty="0" err="1" smtClean="0"/>
              <a:t>Subdistrict</a:t>
            </a:r>
            <a:r>
              <a:rPr lang="en-US" sz="1100" dirty="0" smtClean="0"/>
              <a:t> and able to earn an FAR of 21.6 as-of-right  by certification through the transfer of development rights from landmarks or 24.6 FAR by also obtaining a special permit for a public concourse.  At these densities redevelopment may be attractive.</a:t>
            </a:r>
          </a:p>
          <a:p>
            <a:endParaRPr lang="en-US" sz="1100" dirty="0" smtClean="0"/>
          </a:p>
          <a:p>
            <a:r>
              <a:rPr lang="en-US" sz="1100" dirty="0" smtClean="0"/>
              <a:t>The current buildings at 354 and 364 Lexington Av are 24 and 26 floors tall.  The anticipated redevelopment is 43 floors tall, similar to the 46 floor height of  101  Park Av.</a:t>
            </a:r>
            <a:endParaRPr lang="en-US" sz="1100" dirty="0"/>
          </a:p>
        </p:txBody>
      </p:sp>
      <p:sp>
        <p:nvSpPr>
          <p:cNvPr id="13" name="TextBox 12"/>
          <p:cNvSpPr txBox="1"/>
          <p:nvPr/>
        </p:nvSpPr>
        <p:spPr>
          <a:xfrm>
            <a:off x="3797542" y="293839"/>
            <a:ext cx="446062" cy="261610"/>
          </a:xfrm>
          <a:prstGeom prst="rect">
            <a:avLst/>
          </a:prstGeom>
          <a:noFill/>
        </p:spPr>
        <p:txBody>
          <a:bodyPr wrap="none" rtlCol="0">
            <a:spAutoFit/>
          </a:bodyPr>
          <a:lstStyle/>
          <a:p>
            <a:r>
              <a:rPr lang="en-US" sz="1100" dirty="0" smtClean="0"/>
              <a:t>C5-3</a:t>
            </a:r>
            <a:endParaRPr lang="en-US" sz="1100" dirty="0"/>
          </a:p>
        </p:txBody>
      </p:sp>
      <p:sp>
        <p:nvSpPr>
          <p:cNvPr id="20" name="TextBox 19"/>
          <p:cNvSpPr txBox="1"/>
          <p:nvPr/>
        </p:nvSpPr>
        <p:spPr>
          <a:xfrm>
            <a:off x="2354970" y="2328122"/>
            <a:ext cx="1417912" cy="707886"/>
          </a:xfrm>
          <a:prstGeom prst="rect">
            <a:avLst/>
          </a:prstGeom>
          <a:solidFill>
            <a:schemeClr val="bg1">
              <a:alpha val="49000"/>
            </a:schemeClr>
          </a:solidFill>
        </p:spPr>
        <p:txBody>
          <a:bodyPr wrap="square" rtlCol="0">
            <a:spAutoFit/>
          </a:bodyPr>
          <a:lstStyle/>
          <a:p>
            <a:r>
              <a:rPr lang="en-US" sz="1000" dirty="0" smtClean="0"/>
              <a:t>C5-2.5 midblock district was established in May 1982 just after 101 Park Av was built.</a:t>
            </a:r>
            <a:endParaRPr lang="en-US" sz="1000" dirty="0"/>
          </a:p>
        </p:txBody>
      </p:sp>
      <p:sp>
        <p:nvSpPr>
          <p:cNvPr id="21" name="TextBox 20"/>
          <p:cNvSpPr txBox="1"/>
          <p:nvPr/>
        </p:nvSpPr>
        <p:spPr>
          <a:xfrm>
            <a:off x="-12327" y="384596"/>
            <a:ext cx="838415"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101 Park Av</a:t>
            </a:r>
            <a:endParaRPr lang="en-US" sz="1000" dirty="0"/>
          </a:p>
        </p:txBody>
      </p:sp>
      <p:cxnSp>
        <p:nvCxnSpPr>
          <p:cNvPr id="24" name="Straight Arrow Connector 23"/>
          <p:cNvCxnSpPr>
            <a:stCxn id="21" idx="2"/>
          </p:cNvCxnSpPr>
          <p:nvPr/>
        </p:nvCxnSpPr>
        <p:spPr>
          <a:xfrm rot="16200000" flipH="1">
            <a:off x="150032" y="887666"/>
            <a:ext cx="957565" cy="4438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0" y="2694569"/>
            <a:ext cx="110967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354 Lexington Av</a:t>
            </a:r>
            <a:endParaRPr lang="en-US" sz="1000" dirty="0"/>
          </a:p>
        </p:txBody>
      </p:sp>
      <p:cxnSp>
        <p:nvCxnSpPr>
          <p:cNvPr id="28" name="Straight Arrow Connector 27"/>
          <p:cNvCxnSpPr>
            <a:stCxn id="27" idx="0"/>
          </p:cNvCxnSpPr>
          <p:nvPr/>
        </p:nvCxnSpPr>
        <p:spPr>
          <a:xfrm rot="5400000" flipH="1" flipV="1">
            <a:off x="759998" y="2233929"/>
            <a:ext cx="255478" cy="6658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89458" y="943853"/>
            <a:ext cx="108056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364 Lexington Av</a:t>
            </a:r>
            <a:endParaRPr lang="en-US" sz="1000" dirty="0"/>
          </a:p>
        </p:txBody>
      </p:sp>
      <p:cxnSp>
        <p:nvCxnSpPr>
          <p:cNvPr id="34" name="Straight Arrow Connector 33"/>
          <p:cNvCxnSpPr>
            <a:stCxn id="33" idx="2"/>
          </p:cNvCxnSpPr>
          <p:nvPr/>
        </p:nvCxnSpPr>
        <p:spPr>
          <a:xfrm rot="5400000">
            <a:off x="1028779" y="1554556"/>
            <a:ext cx="965445" cy="2364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597675" y="133562"/>
            <a:ext cx="1286731"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360 Lexington Av at 21.6 FAR as per DCP.</a:t>
            </a:r>
            <a:endParaRPr lang="en-US" sz="1000" dirty="0"/>
          </a:p>
        </p:txBody>
      </p:sp>
      <p:cxnSp>
        <p:nvCxnSpPr>
          <p:cNvPr id="39" name="Straight Arrow Connector 38"/>
          <p:cNvCxnSpPr>
            <a:stCxn id="38" idx="2"/>
          </p:cNvCxnSpPr>
          <p:nvPr/>
        </p:nvCxnSpPr>
        <p:spPr>
          <a:xfrm rot="5400000">
            <a:off x="5768568" y="872755"/>
            <a:ext cx="811556" cy="1333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131085" y="1342161"/>
            <a:ext cx="334766" cy="246221"/>
          </a:xfrm>
          <a:prstGeom prst="rect">
            <a:avLst/>
          </a:prstGeom>
          <a:solidFill>
            <a:schemeClr val="bg1">
              <a:alpha val="49000"/>
            </a:schemeClr>
          </a:solidFill>
        </p:spPr>
        <p:txBody>
          <a:bodyPr wrap="square" rtlCol="0">
            <a:spAutoFit/>
          </a:bodyPr>
          <a:lstStyle/>
          <a:p>
            <a:r>
              <a:rPr lang="en-US" sz="1000" dirty="0" smtClean="0"/>
              <a:t>1</a:t>
            </a:r>
            <a:endParaRPr lang="en-US" sz="1000" dirty="0"/>
          </a:p>
        </p:txBody>
      </p:sp>
      <p:sp>
        <p:nvSpPr>
          <p:cNvPr id="41" name="TextBox 40"/>
          <p:cNvSpPr txBox="1"/>
          <p:nvPr/>
        </p:nvSpPr>
        <p:spPr>
          <a:xfrm>
            <a:off x="3912397" y="1658932"/>
            <a:ext cx="447311" cy="246221"/>
          </a:xfrm>
          <a:prstGeom prst="rect">
            <a:avLst/>
          </a:prstGeom>
          <a:solidFill>
            <a:schemeClr val="bg1">
              <a:alpha val="49000"/>
            </a:schemeClr>
          </a:solidFill>
        </p:spPr>
        <p:txBody>
          <a:bodyPr wrap="square" rtlCol="0">
            <a:spAutoFit/>
          </a:bodyPr>
          <a:lstStyle/>
          <a:p>
            <a:r>
              <a:rPr lang="en-US" sz="1000" dirty="0" smtClean="0"/>
              <a:t>58</a:t>
            </a:r>
            <a:endParaRPr lang="en-US" sz="1000" dirty="0"/>
          </a:p>
        </p:txBody>
      </p:sp>
      <p:sp>
        <p:nvSpPr>
          <p:cNvPr id="42" name="TextBox 41"/>
          <p:cNvSpPr txBox="1"/>
          <p:nvPr/>
        </p:nvSpPr>
        <p:spPr>
          <a:xfrm>
            <a:off x="3634592" y="2016472"/>
            <a:ext cx="364889" cy="246221"/>
          </a:xfrm>
          <a:prstGeom prst="rect">
            <a:avLst/>
          </a:prstGeom>
          <a:solidFill>
            <a:schemeClr val="bg1">
              <a:alpha val="49000"/>
            </a:schemeClr>
          </a:solidFill>
        </p:spPr>
        <p:txBody>
          <a:bodyPr wrap="square" rtlCol="0">
            <a:spAutoFit/>
          </a:bodyPr>
          <a:lstStyle/>
          <a:p>
            <a:r>
              <a:rPr lang="en-US" sz="1000" dirty="0" smtClean="0"/>
              <a:t>17</a:t>
            </a:r>
            <a:endParaRPr lang="en-US" sz="1000" dirty="0"/>
          </a:p>
        </p:txBody>
      </p:sp>
      <p:graphicFrame>
        <p:nvGraphicFramePr>
          <p:cNvPr id="43" name="Table 42"/>
          <p:cNvGraphicFramePr>
            <a:graphicFrameLocks noGrp="1"/>
          </p:cNvGraphicFramePr>
          <p:nvPr>
            <p:extLst>
              <p:ext uri="{D42A27DB-BD31-4B8C-83A1-F6EECF244321}">
                <p14:modId xmlns:p14="http://schemas.microsoft.com/office/powerpoint/2010/main" val="62481875"/>
              </p:ext>
            </p:extLst>
          </p:nvPr>
        </p:nvGraphicFramePr>
        <p:xfrm>
          <a:off x="12330" y="4941128"/>
          <a:ext cx="6855304" cy="1569720"/>
        </p:xfrm>
        <a:graphic>
          <a:graphicData uri="http://schemas.openxmlformats.org/drawingml/2006/table">
            <a:tbl>
              <a:tblPr firstRow="1" bandRow="1">
                <a:tableStyleId>{1FECB4D8-DB02-4DC6-A0A2-4F2EBAE1DC90}</a:tableStyleId>
              </a:tblPr>
              <a:tblGrid>
                <a:gridCol w="398559"/>
                <a:gridCol w="517925"/>
                <a:gridCol w="365730"/>
                <a:gridCol w="811658"/>
                <a:gridCol w="934949"/>
                <a:gridCol w="608435"/>
                <a:gridCol w="567165"/>
                <a:gridCol w="1302669"/>
                <a:gridCol w="1348214"/>
              </a:tblGrid>
              <a:tr h="0">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Available zoning floor area, </a:t>
                      </a:r>
                      <a:r>
                        <a:rPr lang="en-US" sz="1200" u="sng" dirty="0" err="1" smtClean="0"/>
                        <a:t>AoR</a:t>
                      </a:r>
                      <a:endParaRPr lang="en-US" sz="1200" u="sng" dirty="0" smtClean="0"/>
                    </a:p>
                  </a:txBody>
                  <a:tcPr/>
                </a:tc>
              </a:tr>
              <a:tr h="370840">
                <a:tc>
                  <a:txBody>
                    <a:bodyPr/>
                    <a:lstStyle/>
                    <a:p>
                      <a:r>
                        <a:rPr lang="en-US" sz="1200" dirty="0" smtClean="0"/>
                        <a:t>1</a:t>
                      </a:r>
                      <a:endParaRPr lang="en-US" sz="1200" dirty="0"/>
                    </a:p>
                  </a:txBody>
                  <a:tcPr/>
                </a:tc>
                <a:tc>
                  <a:txBody>
                    <a:bodyPr/>
                    <a:lstStyle/>
                    <a:p>
                      <a:pPr algn="ctr"/>
                      <a:r>
                        <a:rPr lang="en-US" sz="1200" dirty="0" smtClean="0"/>
                        <a:t>1982</a:t>
                      </a:r>
                      <a:endParaRPr lang="en-US" sz="1200" dirty="0"/>
                    </a:p>
                  </a:txBody>
                  <a:tcPr/>
                </a:tc>
                <a:tc>
                  <a:txBody>
                    <a:bodyPr/>
                    <a:lstStyle/>
                    <a:p>
                      <a:pPr algn="r"/>
                      <a:r>
                        <a:rPr lang="en-US" sz="1200" dirty="0" smtClean="0"/>
                        <a:t>46</a:t>
                      </a:r>
                      <a:endParaRPr lang="en-US" sz="1200" dirty="0"/>
                    </a:p>
                  </a:txBody>
                  <a:tcPr/>
                </a:tc>
                <a:tc>
                  <a:txBody>
                    <a:bodyPr/>
                    <a:lstStyle/>
                    <a:p>
                      <a:pPr algn="r"/>
                      <a:r>
                        <a:rPr lang="en-US" sz="1200" dirty="0" smtClean="0"/>
                        <a:t>52,831sf</a:t>
                      </a:r>
                      <a:endParaRPr lang="en-US" sz="1200" dirty="0"/>
                    </a:p>
                  </a:txBody>
                  <a:tcPr/>
                </a:tc>
                <a:tc>
                  <a:txBody>
                    <a:bodyPr/>
                    <a:lstStyle/>
                    <a:p>
                      <a:pPr algn="r"/>
                      <a:r>
                        <a:rPr lang="en-US" sz="1200" dirty="0" smtClean="0"/>
                        <a:t>1,088,389sf</a:t>
                      </a:r>
                      <a:endParaRPr lang="en-US" sz="1200" dirty="0"/>
                    </a:p>
                  </a:txBody>
                  <a:tcPr/>
                </a:tc>
                <a:tc>
                  <a:txBody>
                    <a:bodyPr/>
                    <a:lstStyle/>
                    <a:p>
                      <a:pPr algn="r"/>
                      <a:r>
                        <a:rPr lang="en-US" sz="1200" smtClean="0"/>
                        <a:t>20.6</a:t>
                      </a:r>
                      <a:endParaRPr lang="en-US" sz="1200" dirty="0"/>
                    </a:p>
                  </a:txBody>
                  <a:tcPr/>
                </a:tc>
                <a:tc>
                  <a:txBody>
                    <a:bodyPr/>
                    <a:lstStyle/>
                    <a:p>
                      <a:r>
                        <a:rPr lang="en-US" sz="1200" dirty="0" smtClean="0"/>
                        <a:t>13.4</a:t>
                      </a:r>
                      <a:endParaRPr lang="en-US" sz="1200" dirty="0"/>
                    </a:p>
                  </a:txBody>
                  <a:tcPr/>
                </a:tc>
                <a:tc>
                  <a:txBody>
                    <a:bodyPr/>
                    <a:lstStyle/>
                    <a:p>
                      <a:r>
                        <a:rPr lang="en-US" sz="1200" dirty="0" smtClean="0"/>
                        <a:t>13.4 to </a:t>
                      </a:r>
                      <a:r>
                        <a:rPr lang="en-US" sz="1200" u="sng" dirty="0" smtClean="0"/>
                        <a:t>21.6</a:t>
                      </a:r>
                      <a:r>
                        <a:rPr lang="en-US" sz="1200" dirty="0" smtClean="0"/>
                        <a:t>/24.6</a:t>
                      </a:r>
                      <a:endParaRPr lang="en-US" sz="1200" dirty="0"/>
                    </a:p>
                  </a:txBody>
                  <a:tcPr/>
                </a:tc>
                <a:tc>
                  <a:txBody>
                    <a:bodyPr/>
                    <a:lstStyle/>
                    <a:p>
                      <a:endParaRPr lang="en-US" sz="1200" dirty="0"/>
                    </a:p>
                  </a:txBody>
                  <a:tcPr/>
                </a:tc>
              </a:tr>
              <a:tr h="370840">
                <a:tc>
                  <a:txBody>
                    <a:bodyPr/>
                    <a:lstStyle/>
                    <a:p>
                      <a:r>
                        <a:rPr lang="en-US" sz="1200" dirty="0" smtClean="0"/>
                        <a:t>17</a:t>
                      </a:r>
                      <a:endParaRPr lang="en-US" sz="1200" dirty="0"/>
                    </a:p>
                  </a:txBody>
                  <a:tcPr/>
                </a:tc>
                <a:tc>
                  <a:txBody>
                    <a:bodyPr/>
                    <a:lstStyle/>
                    <a:p>
                      <a:pPr algn="ctr"/>
                      <a:r>
                        <a:rPr lang="en-US" sz="1200" dirty="0" smtClean="0"/>
                        <a:t>1959</a:t>
                      </a:r>
                      <a:endParaRPr lang="en-US" sz="1200" dirty="0"/>
                    </a:p>
                  </a:txBody>
                  <a:tcPr/>
                </a:tc>
                <a:tc>
                  <a:txBody>
                    <a:bodyPr/>
                    <a:lstStyle/>
                    <a:p>
                      <a:pPr algn="r"/>
                      <a:r>
                        <a:rPr lang="en-US" sz="1200" dirty="0" smtClean="0"/>
                        <a:t>24</a:t>
                      </a:r>
                      <a:endParaRPr lang="en-US" sz="1200" dirty="0"/>
                    </a:p>
                  </a:txBody>
                  <a:tcPr/>
                </a:tc>
                <a:tc>
                  <a:txBody>
                    <a:bodyPr/>
                    <a:lstStyle/>
                    <a:p>
                      <a:pPr algn="r"/>
                      <a:r>
                        <a:rPr lang="en-US" sz="1200" dirty="0" smtClean="0"/>
                        <a:t>12,359sf</a:t>
                      </a:r>
                      <a:endParaRPr lang="en-US" sz="1200" dirty="0"/>
                    </a:p>
                  </a:txBody>
                  <a:tcPr/>
                </a:tc>
                <a:tc>
                  <a:txBody>
                    <a:bodyPr/>
                    <a:lstStyle/>
                    <a:p>
                      <a:pPr algn="r"/>
                      <a:r>
                        <a:rPr lang="en-US" sz="1200" dirty="0" smtClean="0"/>
                        <a:t>238,294sf</a:t>
                      </a:r>
                      <a:endParaRPr lang="en-US" sz="1200" dirty="0"/>
                    </a:p>
                  </a:txBody>
                  <a:tcPr/>
                </a:tc>
                <a:tc>
                  <a:txBody>
                    <a:bodyPr/>
                    <a:lstStyle/>
                    <a:p>
                      <a:pPr algn="r"/>
                      <a:r>
                        <a:rPr lang="en-US" sz="1200" dirty="0" smtClean="0"/>
                        <a:t>19.3</a:t>
                      </a:r>
                      <a:endParaRPr lang="en-US" sz="1200" dirty="0"/>
                    </a:p>
                  </a:txBody>
                  <a:tcPr/>
                </a:tc>
                <a:tc>
                  <a:txBody>
                    <a:bodyPr/>
                    <a:lstStyle/>
                    <a:p>
                      <a:r>
                        <a:rPr lang="en-US" sz="1200" dirty="0" smtClean="0"/>
                        <a:t>15.0</a:t>
                      </a:r>
                      <a:endParaRPr lang="en-US" sz="1200" dirty="0"/>
                    </a:p>
                  </a:txBody>
                  <a:tcPr/>
                </a:tc>
                <a:tc>
                  <a:txBody>
                    <a:bodyPr/>
                    <a:lstStyle/>
                    <a:p>
                      <a:r>
                        <a:rPr lang="en-US" sz="1200" dirty="0" smtClean="0"/>
                        <a:t>15.0 to </a:t>
                      </a:r>
                      <a:r>
                        <a:rPr lang="en-US" sz="1200" u="sng" dirty="0" smtClean="0"/>
                        <a:t>21.6</a:t>
                      </a:r>
                      <a:r>
                        <a:rPr lang="en-US" sz="1200" dirty="0" smtClean="0"/>
                        <a:t>/24.6</a:t>
                      </a:r>
                      <a:endParaRPr lang="en-US" sz="1200" dirty="0"/>
                    </a:p>
                  </a:txBody>
                  <a:tcPr/>
                </a:tc>
                <a:tc>
                  <a:txBody>
                    <a:bodyPr/>
                    <a:lstStyle/>
                    <a:p>
                      <a:endParaRPr lang="en-US" sz="1200" dirty="0"/>
                    </a:p>
                  </a:txBody>
                  <a:tcPr/>
                </a:tc>
              </a:tr>
              <a:tr h="370840">
                <a:tc>
                  <a:txBody>
                    <a:bodyPr/>
                    <a:lstStyle/>
                    <a:p>
                      <a:r>
                        <a:rPr lang="en-US" sz="1200" dirty="0" smtClean="0"/>
                        <a:t>58</a:t>
                      </a:r>
                      <a:endParaRPr lang="en-US" sz="1200" dirty="0"/>
                    </a:p>
                  </a:txBody>
                  <a:tcPr/>
                </a:tc>
                <a:tc>
                  <a:txBody>
                    <a:bodyPr/>
                    <a:lstStyle/>
                    <a:p>
                      <a:pPr algn="ctr"/>
                      <a:r>
                        <a:rPr lang="en-US" sz="1200" dirty="0" smtClean="0"/>
                        <a:t>1930</a:t>
                      </a:r>
                      <a:endParaRPr lang="en-US" sz="1200" dirty="0"/>
                    </a:p>
                  </a:txBody>
                  <a:tcPr/>
                </a:tc>
                <a:tc>
                  <a:txBody>
                    <a:bodyPr/>
                    <a:lstStyle/>
                    <a:p>
                      <a:pPr algn="r"/>
                      <a:r>
                        <a:rPr lang="en-US" sz="1200" dirty="0" smtClean="0"/>
                        <a:t>26</a:t>
                      </a:r>
                      <a:endParaRPr lang="en-US" sz="1200" dirty="0"/>
                    </a:p>
                  </a:txBody>
                  <a:tcPr/>
                </a:tc>
                <a:tc>
                  <a:txBody>
                    <a:bodyPr/>
                    <a:lstStyle/>
                    <a:p>
                      <a:pPr algn="r"/>
                      <a:r>
                        <a:rPr lang="en-US" sz="1200" dirty="0" smtClean="0"/>
                        <a:t>14,812sf</a:t>
                      </a:r>
                      <a:endParaRPr lang="en-US" sz="1200" dirty="0"/>
                    </a:p>
                  </a:txBody>
                  <a:tcPr/>
                </a:tc>
                <a:tc>
                  <a:txBody>
                    <a:bodyPr/>
                    <a:lstStyle/>
                    <a:p>
                      <a:pPr algn="r"/>
                      <a:r>
                        <a:rPr lang="en-US" sz="1200" dirty="0" smtClean="0"/>
                        <a:t>246,605sf</a:t>
                      </a:r>
                      <a:endParaRPr lang="en-US" sz="1200" dirty="0"/>
                    </a:p>
                  </a:txBody>
                  <a:tcPr/>
                </a:tc>
                <a:tc>
                  <a:txBody>
                    <a:bodyPr/>
                    <a:lstStyle/>
                    <a:p>
                      <a:pPr algn="r"/>
                      <a:r>
                        <a:rPr lang="en-US" sz="1200" dirty="0" smtClean="0"/>
                        <a:t>16.7</a:t>
                      </a:r>
                      <a:endParaRPr lang="en-US" sz="1200" dirty="0"/>
                    </a:p>
                  </a:txBody>
                  <a:tcPr/>
                </a:tc>
                <a:tc>
                  <a:txBody>
                    <a:bodyPr/>
                    <a:lstStyle/>
                    <a:p>
                      <a:r>
                        <a:rPr lang="en-US" sz="1200" dirty="0" smtClean="0"/>
                        <a:t>14.5</a:t>
                      </a:r>
                      <a:endParaRPr lang="en-US" sz="1200" dirty="0"/>
                    </a:p>
                  </a:txBody>
                  <a:tcPr/>
                </a:tc>
                <a:tc>
                  <a:txBody>
                    <a:bodyPr/>
                    <a:lstStyle/>
                    <a:p>
                      <a:r>
                        <a:rPr lang="en-US" sz="1200" dirty="0" smtClean="0"/>
                        <a:t>14.5</a:t>
                      </a:r>
                      <a:r>
                        <a:rPr lang="en-US" sz="1200" baseline="0" dirty="0" smtClean="0"/>
                        <a:t> to </a:t>
                      </a:r>
                      <a:r>
                        <a:rPr lang="en-US" sz="1200" u="sng" baseline="0" dirty="0" smtClean="0"/>
                        <a:t>21.6</a:t>
                      </a:r>
                      <a:r>
                        <a:rPr lang="en-US" sz="1200" baseline="0" dirty="0" smtClean="0"/>
                        <a:t>/24.6</a:t>
                      </a:r>
                      <a:endParaRPr lang="en-US" sz="1200" dirty="0"/>
                    </a:p>
                  </a:txBody>
                  <a:tcPr/>
                </a:tc>
                <a:tc>
                  <a:txBody>
                    <a:bodyPr/>
                    <a:lstStyle/>
                    <a:p>
                      <a:endParaRPr lang="en-US" sz="1200" dirty="0"/>
                    </a:p>
                  </a:txBody>
                  <a:tcPr/>
                </a:tc>
              </a:tr>
            </a:tbl>
          </a:graphicData>
        </a:graphic>
      </p:graphicFrame>
      <p:sp>
        <p:nvSpPr>
          <p:cNvPr id="23" name="TextBox 22"/>
          <p:cNvSpPr txBox="1"/>
          <p:nvPr/>
        </p:nvSpPr>
        <p:spPr>
          <a:xfrm>
            <a:off x="-18446" y="4604433"/>
            <a:ext cx="980306" cy="307777"/>
          </a:xfrm>
          <a:prstGeom prst="rect">
            <a:avLst/>
          </a:prstGeom>
          <a:noFill/>
        </p:spPr>
        <p:txBody>
          <a:bodyPr wrap="none" rtlCol="0">
            <a:spAutoFit/>
          </a:bodyPr>
          <a:lstStyle/>
          <a:p>
            <a:r>
              <a:rPr lang="en-US" sz="1400" dirty="0" smtClean="0"/>
              <a:t>Block 1305</a:t>
            </a:r>
            <a:endParaRPr lang="en-US" sz="1400" dirty="0"/>
          </a:p>
        </p:txBody>
      </p:sp>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l="21833" t="51768" r="58576" b="18749"/>
          <a:stretch/>
        </p:blipFill>
        <p:spPr>
          <a:xfrm>
            <a:off x="2273300" y="127000"/>
            <a:ext cx="2425700" cy="2920241"/>
          </a:xfrm>
          <a:prstGeom prst="rect">
            <a:avLst/>
          </a:prstGeom>
        </p:spPr>
      </p:pic>
      <p:pic>
        <p:nvPicPr>
          <p:cNvPr id="34" name="Picture 33"/>
          <p:cNvPicPr>
            <a:picLocks noChangeAspect="1"/>
          </p:cNvPicPr>
          <p:nvPr/>
        </p:nvPicPr>
        <p:blipFill rotWithShape="1">
          <a:blip r:embed="rId3"/>
          <a:srcRect l="29495" t="44631" r="46372" b="14620"/>
          <a:stretch/>
        </p:blipFill>
        <p:spPr>
          <a:xfrm>
            <a:off x="0" y="139700"/>
            <a:ext cx="2146300" cy="2899150"/>
          </a:xfrm>
          <a:prstGeom prst="rect">
            <a:avLst/>
          </a:prstGeom>
        </p:spPr>
      </p:pic>
      <p:pic>
        <p:nvPicPr>
          <p:cNvPr id="22" name="Picture 21"/>
          <p:cNvPicPr>
            <a:picLocks noChangeAspect="1"/>
          </p:cNvPicPr>
          <p:nvPr/>
        </p:nvPicPr>
        <p:blipFill rotWithShape="1">
          <a:blip r:embed="rId4"/>
          <a:srcRect l="25833" t="32643" r="48122" b="19967"/>
          <a:stretch/>
        </p:blipFill>
        <p:spPr>
          <a:xfrm>
            <a:off x="4838700" y="114300"/>
            <a:ext cx="2006600" cy="2921000"/>
          </a:xfrm>
          <a:prstGeom prst="rect">
            <a:avLst/>
          </a:prstGeom>
        </p:spPr>
      </p:pic>
      <p:sp>
        <p:nvSpPr>
          <p:cNvPr id="16" name="TextBox 15"/>
          <p:cNvSpPr txBox="1"/>
          <p:nvPr/>
        </p:nvSpPr>
        <p:spPr>
          <a:xfrm>
            <a:off x="6845300" y="0"/>
            <a:ext cx="2140580" cy="400110"/>
          </a:xfrm>
          <a:prstGeom prst="rect">
            <a:avLst/>
          </a:prstGeom>
          <a:noFill/>
        </p:spPr>
        <p:txBody>
          <a:bodyPr wrap="none" rtlCol="0">
            <a:spAutoFit/>
          </a:bodyPr>
          <a:lstStyle/>
          <a:p>
            <a:r>
              <a:rPr lang="en-US" sz="2000" dirty="0" smtClean="0"/>
              <a:t>109 E 42 St (2 of 3)</a:t>
            </a:r>
            <a:endParaRPr lang="en-US" sz="2000" dirty="0"/>
          </a:p>
        </p:txBody>
      </p:sp>
      <p:sp>
        <p:nvSpPr>
          <p:cNvPr id="17" name="TextBox 16"/>
          <p:cNvSpPr txBox="1"/>
          <p:nvPr/>
        </p:nvSpPr>
        <p:spPr>
          <a:xfrm>
            <a:off x="8532334" y="6642556"/>
            <a:ext cx="497201" cy="215444"/>
          </a:xfrm>
          <a:prstGeom prst="rect">
            <a:avLst/>
          </a:prstGeom>
          <a:noFill/>
        </p:spPr>
        <p:txBody>
          <a:bodyPr wrap="none" rtlCol="0">
            <a:spAutoFit/>
          </a:bodyPr>
          <a:lstStyle/>
          <a:p>
            <a:r>
              <a:rPr lang="en-US" sz="800" dirty="0" smtClean="0"/>
              <a:t>5 Jul 17</a:t>
            </a:r>
            <a:endParaRPr lang="en-US" sz="800" dirty="0"/>
          </a:p>
        </p:txBody>
      </p:sp>
      <p:sp>
        <p:nvSpPr>
          <p:cNvPr id="18" name="TextBox 17"/>
          <p:cNvSpPr txBox="1"/>
          <p:nvPr/>
        </p:nvSpPr>
        <p:spPr>
          <a:xfrm>
            <a:off x="6858000" y="457200"/>
            <a:ext cx="2286000" cy="5170647"/>
          </a:xfrm>
          <a:prstGeom prst="rect">
            <a:avLst/>
          </a:prstGeom>
          <a:noFill/>
        </p:spPr>
        <p:txBody>
          <a:bodyPr wrap="square" rtlCol="0">
            <a:spAutoFit/>
          </a:bodyPr>
          <a:lstStyle/>
          <a:p>
            <a:r>
              <a:rPr lang="en-US" sz="1100" dirty="0" smtClean="0"/>
              <a:t>109 E 28 St (block 1280, lot 30), the former Commodore Hotel, is adjacent to Grand Central Terminal (block 1280, lot 1).  This allows the lots to be merged for the purpose of development.  Both are in a C5-3 district and in the Grand Central Transit Improvement Zone </a:t>
            </a:r>
            <a:r>
              <a:rPr lang="en-US" sz="1100" dirty="0" err="1" smtClean="0"/>
              <a:t>Subdistrict</a:t>
            </a:r>
            <a:r>
              <a:rPr lang="en-US" sz="1100" dirty="0" smtClean="0"/>
              <a:t> which means there are no split lot constraints.</a:t>
            </a:r>
          </a:p>
          <a:p>
            <a:endParaRPr lang="en-US" sz="1100" dirty="0" smtClean="0"/>
          </a:p>
          <a:p>
            <a:r>
              <a:rPr lang="en-US" sz="1100" dirty="0" smtClean="0"/>
              <a:t>109 E 42 St could achieve 36.0 FAR on its footprint by merging with Grand Central Terminal and calculating the merged lot at 15.0 FAR, minus the </a:t>
            </a:r>
            <a:r>
              <a:rPr lang="en-US" sz="1100" dirty="0" err="1" smtClean="0"/>
              <a:t>TDRs</a:t>
            </a:r>
            <a:r>
              <a:rPr lang="en-US" sz="1100" dirty="0" smtClean="0"/>
              <a:t> to 120 Park Av and 383 Madison Av and the floor area of Grand Central.</a:t>
            </a:r>
          </a:p>
          <a:p>
            <a:endParaRPr lang="en-US" sz="1100" dirty="0" smtClean="0"/>
          </a:p>
          <a:p>
            <a:r>
              <a:rPr lang="en-US" sz="1100" dirty="0" smtClean="0"/>
              <a:t>In this way 109 E 42 St could achieve a footprint FAR of approximately 36.0 without contributing to transit improvements and without paying a fee for the transfer of development rights.  </a:t>
            </a:r>
          </a:p>
          <a:p>
            <a:endParaRPr lang="en-US" sz="1100" dirty="0" smtClean="0"/>
          </a:p>
          <a:p>
            <a:r>
              <a:rPr lang="en-US" sz="1100" dirty="0" smtClean="0"/>
              <a:t>The resulting building, on a slightly larger site and at 36.0 FAR instead of 30.0 FAR, would be significantly larger than One Vanderbilt.</a:t>
            </a:r>
          </a:p>
        </p:txBody>
      </p:sp>
      <p:graphicFrame>
        <p:nvGraphicFramePr>
          <p:cNvPr id="43" name="Table 42"/>
          <p:cNvGraphicFramePr>
            <a:graphicFrameLocks noGrp="1"/>
          </p:cNvGraphicFramePr>
          <p:nvPr>
            <p:extLst>
              <p:ext uri="{D42A27DB-BD31-4B8C-83A1-F6EECF244321}">
                <p14:modId xmlns:p14="http://schemas.microsoft.com/office/powerpoint/2010/main" val="392603714"/>
              </p:ext>
            </p:extLst>
          </p:nvPr>
        </p:nvGraphicFramePr>
        <p:xfrm>
          <a:off x="0" y="3441700"/>
          <a:ext cx="6855304" cy="1678374"/>
        </p:xfrm>
        <a:graphic>
          <a:graphicData uri="http://schemas.openxmlformats.org/drawingml/2006/table">
            <a:tbl>
              <a:tblPr firstRow="1" bandRow="1">
                <a:tableStyleId>{1FECB4D8-DB02-4DC6-A0A2-4F2EBAE1DC90}</a:tableStyleId>
              </a:tblPr>
              <a:tblGrid>
                <a:gridCol w="431800"/>
                <a:gridCol w="546100"/>
                <a:gridCol w="342900"/>
                <a:gridCol w="787400"/>
                <a:gridCol w="984321"/>
                <a:gridCol w="544531"/>
                <a:gridCol w="606175"/>
                <a:gridCol w="1315092"/>
                <a:gridCol w="1296985"/>
              </a:tblGrid>
              <a:tr h="565854">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endParaRPr lang="en-US" dirty="0"/>
                    </a:p>
                  </a:txBody>
                  <a:tcPr/>
                </a:tc>
                <a:tc>
                  <a:txBody>
                    <a:bodyPr/>
                    <a:lstStyle/>
                    <a:p>
                      <a:r>
                        <a:rPr lang="en-US" sz="1200" dirty="0" smtClean="0"/>
                        <a:t>Available zoning floor area at 15.0</a:t>
                      </a:r>
                      <a:endParaRPr lang="en-US" sz="1200" u="sng" dirty="0"/>
                    </a:p>
                  </a:txBody>
                  <a:tcPr/>
                </a:tc>
              </a:tr>
              <a:tr h="370840">
                <a:tc>
                  <a:txBody>
                    <a:bodyPr/>
                    <a:lstStyle/>
                    <a:p>
                      <a:r>
                        <a:rPr lang="en-US" sz="1200" dirty="0" smtClean="0"/>
                        <a:t>1</a:t>
                      </a:r>
                      <a:endParaRPr lang="en-US" sz="1200" dirty="0"/>
                    </a:p>
                  </a:txBody>
                  <a:tcPr/>
                </a:tc>
                <a:tc>
                  <a:txBody>
                    <a:bodyPr/>
                    <a:lstStyle/>
                    <a:p>
                      <a:pPr algn="ctr"/>
                      <a:r>
                        <a:rPr lang="en-US" sz="1200" dirty="0" smtClean="0"/>
                        <a:t>1913</a:t>
                      </a:r>
                      <a:endParaRPr lang="en-US" sz="1200" dirty="0"/>
                    </a:p>
                  </a:txBody>
                  <a:tcPr/>
                </a:tc>
                <a:tc>
                  <a:txBody>
                    <a:bodyPr/>
                    <a:lstStyle/>
                    <a:p>
                      <a:pPr algn="r"/>
                      <a:r>
                        <a:rPr lang="en-US" sz="1200" dirty="0" smtClean="0"/>
                        <a:t>~1</a:t>
                      </a:r>
                      <a:endParaRPr lang="en-US" sz="1200" dirty="0"/>
                    </a:p>
                  </a:txBody>
                  <a:tcPr/>
                </a:tc>
                <a:tc>
                  <a:txBody>
                    <a:bodyPr/>
                    <a:lstStyle/>
                    <a:p>
                      <a:pPr algn="r"/>
                      <a:r>
                        <a:rPr lang="en-US" sz="1200" dirty="0" smtClean="0"/>
                        <a:t>134,203sf</a:t>
                      </a:r>
                      <a:endParaRPr lang="en-US" sz="1200" dirty="0"/>
                    </a:p>
                  </a:txBody>
                  <a:tcPr/>
                </a:tc>
                <a:tc>
                  <a:txBody>
                    <a:bodyPr/>
                    <a:lstStyle/>
                    <a:p>
                      <a:pPr algn="r"/>
                      <a:r>
                        <a:rPr lang="en-US" sz="1200" dirty="0" smtClean="0"/>
                        <a:t>?</a:t>
                      </a:r>
                      <a:r>
                        <a:rPr lang="en-US" sz="1200" baseline="0" dirty="0" smtClean="0"/>
                        <a:t>  </a:t>
                      </a:r>
                      <a:r>
                        <a:rPr lang="en-US" sz="1200" dirty="0" err="1" smtClean="0"/>
                        <a:t>sf</a:t>
                      </a:r>
                      <a:endParaRPr lang="en-US" sz="1200" dirty="0"/>
                    </a:p>
                  </a:txBody>
                  <a:tcPr/>
                </a:tc>
                <a:tc>
                  <a:txBody>
                    <a:bodyPr/>
                    <a:lstStyle/>
                    <a:p>
                      <a:pPr algn="r"/>
                      <a:r>
                        <a:rPr lang="en-US" sz="1200" dirty="0" smtClean="0"/>
                        <a:t>1.0+</a:t>
                      </a:r>
                      <a:endParaRPr lang="en-US" sz="1200" dirty="0"/>
                    </a:p>
                  </a:txBody>
                  <a:tcPr/>
                </a:tc>
                <a:tc>
                  <a:txBody>
                    <a:bodyPr/>
                    <a:lstStyle/>
                    <a:p>
                      <a:r>
                        <a:rPr lang="en-US" sz="1200" dirty="0" smtClean="0"/>
                        <a:t>15.0</a:t>
                      </a:r>
                      <a:endParaRPr lang="en-US" sz="1200" dirty="0"/>
                    </a:p>
                  </a:txBody>
                  <a:tcPr/>
                </a:tc>
                <a:tc>
                  <a:txBody>
                    <a:bodyPr/>
                    <a:lstStyle/>
                    <a:p>
                      <a:endParaRPr lang="en-US"/>
                    </a:p>
                  </a:txBody>
                  <a:tcPr/>
                </a:tc>
                <a:tc>
                  <a:txBody>
                    <a:bodyPr/>
                    <a:lstStyle/>
                    <a:p>
                      <a:pPr algn="r"/>
                      <a:r>
                        <a:rPr lang="en-US" sz="1200" dirty="0" smtClean="0"/>
                        <a:t>~1,200,000sf</a:t>
                      </a:r>
                      <a:endParaRPr lang="en-US" sz="1200" dirty="0"/>
                    </a:p>
                  </a:txBody>
                  <a:tcPr/>
                </a:tc>
              </a:tr>
              <a:tr h="370840">
                <a:tc>
                  <a:txBody>
                    <a:bodyPr/>
                    <a:lstStyle/>
                    <a:p>
                      <a:r>
                        <a:rPr lang="en-US" sz="1200" dirty="0" smtClean="0"/>
                        <a:t>30</a:t>
                      </a:r>
                      <a:endParaRPr lang="en-US" sz="1200" dirty="0"/>
                    </a:p>
                  </a:txBody>
                  <a:tcPr/>
                </a:tc>
                <a:tc>
                  <a:txBody>
                    <a:bodyPr/>
                    <a:lstStyle/>
                    <a:p>
                      <a:endParaRPr lang="en-US" dirty="0"/>
                    </a:p>
                  </a:txBody>
                  <a:tcPr/>
                </a:tc>
                <a:tc>
                  <a:txBody>
                    <a:bodyPr/>
                    <a:lstStyle/>
                    <a:p>
                      <a:endParaRPr lang="en-US" dirty="0"/>
                    </a:p>
                  </a:txBody>
                  <a:tcPr/>
                </a:tc>
                <a:tc>
                  <a:txBody>
                    <a:bodyPr/>
                    <a:lstStyle/>
                    <a:p>
                      <a:pPr algn="r"/>
                      <a:r>
                        <a:rPr lang="en-US" sz="1200" dirty="0" smtClean="0"/>
                        <a:t>57,282sf</a:t>
                      </a:r>
                      <a:endParaRPr lang="en-US" sz="1200" dirty="0"/>
                    </a:p>
                  </a:txBody>
                  <a:tcPr/>
                </a:tc>
                <a:tc>
                  <a:txBody>
                    <a:bodyPr/>
                    <a:lstStyle/>
                    <a:p>
                      <a:endParaRPr lang="en-US" dirty="0"/>
                    </a:p>
                  </a:txBody>
                  <a:tcPr/>
                </a:tc>
                <a:tc>
                  <a:txBody>
                    <a:bodyPr/>
                    <a:lstStyle/>
                    <a:p>
                      <a:endParaRPr lang="en-US" dirty="0"/>
                    </a:p>
                  </a:txBody>
                  <a:tcPr/>
                </a:tc>
                <a:tc>
                  <a:txBody>
                    <a:bodyPr/>
                    <a:lstStyle/>
                    <a:p>
                      <a:r>
                        <a:rPr lang="en-US" sz="1200" dirty="0" smtClean="0"/>
                        <a:t>15.0</a:t>
                      </a:r>
                      <a:endParaRPr lang="en-US" sz="1200" dirty="0"/>
                    </a:p>
                  </a:txBody>
                  <a:tcPr/>
                </a:tc>
                <a:tc>
                  <a:txBody>
                    <a:bodyPr/>
                    <a:lstStyle/>
                    <a:p>
                      <a:endParaRPr lang="en-US" dirty="0"/>
                    </a:p>
                  </a:txBody>
                  <a:tcPr/>
                </a:tc>
                <a:tc>
                  <a:txBody>
                    <a:bodyPr/>
                    <a:lstStyle/>
                    <a:p>
                      <a:pPr algn="r"/>
                      <a:r>
                        <a:rPr lang="en-US" sz="1200" dirty="0" smtClean="0"/>
                        <a:t>859,000sf</a:t>
                      </a:r>
                      <a:endParaRPr lang="en-US" sz="1200" dirty="0"/>
                    </a:p>
                  </a:txBody>
                  <a:tcPr/>
                </a:tc>
              </a:tr>
              <a:tr h="370840">
                <a:tc>
                  <a:txBody>
                    <a:bodyPr/>
                    <a:lstStyle/>
                    <a:p>
                      <a:r>
                        <a:rPr lang="en-US" sz="1200" dirty="0" smtClean="0"/>
                        <a:t>30</a:t>
                      </a:r>
                      <a:endParaRPr lang="en-US" sz="1200" dirty="0"/>
                    </a:p>
                  </a:txBody>
                  <a:tcPr/>
                </a:tc>
                <a:tc>
                  <a:txBody>
                    <a:bodyPr/>
                    <a:lstStyle/>
                    <a:p>
                      <a:pPr algn="ctr"/>
                      <a:endParaRPr lang="en-US" sz="1200" dirty="0"/>
                    </a:p>
                  </a:txBody>
                  <a:tcPr/>
                </a:tc>
                <a:tc>
                  <a:txBody>
                    <a:bodyPr/>
                    <a:lstStyle/>
                    <a:p>
                      <a:pPr algn="r"/>
                      <a:endParaRPr lang="en-US" sz="1200" dirty="0"/>
                    </a:p>
                  </a:txBody>
                  <a:tcPr/>
                </a:tc>
                <a:tc>
                  <a:txBody>
                    <a:bodyPr/>
                    <a:lstStyle/>
                    <a:p>
                      <a:pPr algn="r"/>
                      <a:endParaRPr lang="en-US" sz="1200" dirty="0"/>
                    </a:p>
                  </a:txBody>
                  <a:tcPr/>
                </a:tc>
                <a:tc>
                  <a:txBody>
                    <a:bodyPr/>
                    <a:lstStyle/>
                    <a:p>
                      <a:pPr algn="r"/>
                      <a:endParaRPr lang="en-US" sz="12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smtClean="0"/>
                        <a:t>35.9</a:t>
                      </a:r>
                    </a:p>
                  </a:txBody>
                  <a:tcPr/>
                </a:tc>
                <a:tc>
                  <a:txBody>
                    <a:bodyPr/>
                    <a:lstStyle/>
                    <a:p>
                      <a:endParaRPr lang="en-US" sz="1200" dirty="0"/>
                    </a:p>
                  </a:txBody>
                  <a:tcPr/>
                </a:tc>
                <a:tc>
                  <a:txBody>
                    <a:bodyPr/>
                    <a:lstStyle/>
                    <a:p>
                      <a:pPr algn="ctr"/>
                      <a:r>
                        <a:rPr lang="en-US" sz="1200" dirty="0" smtClean="0"/>
                        <a:t>footprint</a:t>
                      </a:r>
                      <a:endParaRPr lang="en-US" sz="1200" dirty="0"/>
                    </a:p>
                  </a:txBody>
                  <a:tcPr/>
                </a:tc>
                <a:tc>
                  <a:txBody>
                    <a:bodyPr/>
                    <a:lstStyle/>
                    <a:p>
                      <a:pPr algn="r"/>
                      <a:r>
                        <a:rPr lang="en-US" sz="1200" kern="1200" dirty="0" smtClean="0">
                          <a:solidFill>
                            <a:schemeClr val="dk1"/>
                          </a:solidFill>
                          <a:latin typeface="+mn-lt"/>
                          <a:ea typeface="+mn-ea"/>
                          <a:cs typeface="+mn-cs"/>
                        </a:rPr>
                        <a:t>2,059,000sf</a:t>
                      </a:r>
                      <a:endParaRPr lang="en-US" sz="1200" kern="1200" dirty="0">
                        <a:solidFill>
                          <a:schemeClr val="dk1"/>
                        </a:solidFill>
                        <a:latin typeface="+mn-lt"/>
                        <a:ea typeface="+mn-ea"/>
                        <a:cs typeface="+mn-cs"/>
                      </a:endParaRPr>
                    </a:p>
                  </a:txBody>
                  <a:tcPr/>
                </a:tc>
              </a:tr>
            </a:tbl>
          </a:graphicData>
        </a:graphic>
      </p:graphicFrame>
      <p:sp>
        <p:nvSpPr>
          <p:cNvPr id="30" name="TextBox 29"/>
          <p:cNvSpPr txBox="1"/>
          <p:nvPr/>
        </p:nvSpPr>
        <p:spPr>
          <a:xfrm>
            <a:off x="3567794" y="990149"/>
            <a:ext cx="564878" cy="338554"/>
          </a:xfrm>
          <a:prstGeom prst="rect">
            <a:avLst/>
          </a:prstGeom>
          <a:noFill/>
        </p:spPr>
        <p:txBody>
          <a:bodyPr wrap="none" rtlCol="0">
            <a:spAutoFit/>
          </a:bodyPr>
          <a:lstStyle/>
          <a:p>
            <a:r>
              <a:rPr lang="en-US" sz="1600" dirty="0" smtClean="0"/>
              <a:t>C5-3</a:t>
            </a:r>
            <a:endParaRPr lang="en-US" sz="1600" dirty="0"/>
          </a:p>
        </p:txBody>
      </p:sp>
      <p:sp>
        <p:nvSpPr>
          <p:cNvPr id="31" name="TextBox 30"/>
          <p:cNvSpPr txBox="1"/>
          <p:nvPr/>
        </p:nvSpPr>
        <p:spPr>
          <a:xfrm>
            <a:off x="901446" y="2796982"/>
            <a:ext cx="78171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a:t>
            </a:r>
            <a:endParaRPr lang="en-US" sz="1000" dirty="0"/>
          </a:p>
        </p:txBody>
      </p:sp>
      <p:cxnSp>
        <p:nvCxnSpPr>
          <p:cNvPr id="32" name="Straight Arrow Connector 31"/>
          <p:cNvCxnSpPr>
            <a:stCxn id="31" idx="0"/>
          </p:cNvCxnSpPr>
          <p:nvPr/>
        </p:nvCxnSpPr>
        <p:spPr>
          <a:xfrm rot="5400000" flipH="1" flipV="1">
            <a:off x="1070111" y="2546293"/>
            <a:ext cx="472882" cy="28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0" y="528656"/>
            <a:ext cx="660399" cy="553998"/>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Grand Central Terminal</a:t>
            </a:r>
            <a:endParaRPr lang="en-US" sz="1000" dirty="0"/>
          </a:p>
        </p:txBody>
      </p:sp>
      <p:cxnSp>
        <p:nvCxnSpPr>
          <p:cNvPr id="36" name="Straight Arrow Connector 35"/>
          <p:cNvCxnSpPr>
            <a:stCxn id="35" idx="2"/>
          </p:cNvCxnSpPr>
          <p:nvPr/>
        </p:nvCxnSpPr>
        <p:spPr>
          <a:xfrm rot="16200000" flipH="1">
            <a:off x="185725" y="1227129"/>
            <a:ext cx="682648" cy="3936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6070" y="3117470"/>
            <a:ext cx="980306" cy="307777"/>
          </a:xfrm>
          <a:prstGeom prst="rect">
            <a:avLst/>
          </a:prstGeom>
          <a:noFill/>
        </p:spPr>
        <p:txBody>
          <a:bodyPr wrap="none" rtlCol="0">
            <a:spAutoFit/>
          </a:bodyPr>
          <a:lstStyle/>
          <a:p>
            <a:r>
              <a:rPr lang="en-US" sz="1400" dirty="0" smtClean="0"/>
              <a:t>Block 1280</a:t>
            </a:r>
            <a:endParaRPr lang="en-US" sz="1400" dirty="0"/>
          </a:p>
        </p:txBody>
      </p:sp>
      <p:sp>
        <p:nvSpPr>
          <p:cNvPr id="37" name="TextBox 36"/>
          <p:cNvSpPr txBox="1"/>
          <p:nvPr/>
        </p:nvSpPr>
        <p:spPr>
          <a:xfrm>
            <a:off x="5620232" y="133562"/>
            <a:ext cx="122718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 at 21.6 FAR as per DCP.</a:t>
            </a:r>
            <a:endParaRPr lang="en-US" sz="1000" dirty="0"/>
          </a:p>
        </p:txBody>
      </p:sp>
      <p:cxnSp>
        <p:nvCxnSpPr>
          <p:cNvPr id="44" name="Straight Arrow Connector 43"/>
          <p:cNvCxnSpPr>
            <a:stCxn id="37" idx="2"/>
          </p:cNvCxnSpPr>
          <p:nvPr/>
        </p:nvCxnSpPr>
        <p:spPr>
          <a:xfrm flipH="1">
            <a:off x="6070662" y="533672"/>
            <a:ext cx="163162"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5"/>
          <a:srcRect l="34643" t="44010" r="54881" b="26228"/>
          <a:stretch/>
        </p:blipFill>
        <p:spPr>
          <a:xfrm>
            <a:off x="5655128" y="1181100"/>
            <a:ext cx="670560" cy="1523999"/>
          </a:xfrm>
          <a:prstGeom prst="rect">
            <a:avLst/>
          </a:prstGeom>
        </p:spPr>
      </p:pic>
      <p:sp>
        <p:nvSpPr>
          <p:cNvPr id="40" name="TextBox 39"/>
          <p:cNvSpPr txBox="1"/>
          <p:nvPr/>
        </p:nvSpPr>
        <p:spPr>
          <a:xfrm>
            <a:off x="3047094" y="583749"/>
            <a:ext cx="428322" cy="338554"/>
          </a:xfrm>
          <a:prstGeom prst="rect">
            <a:avLst/>
          </a:prstGeom>
          <a:noFill/>
        </p:spPr>
        <p:txBody>
          <a:bodyPr wrap="none" rtlCol="0">
            <a:spAutoFit/>
          </a:bodyPr>
          <a:lstStyle/>
          <a:p>
            <a:r>
              <a:rPr lang="en-US" sz="1600" dirty="0" smtClean="0"/>
              <a:t>GC</a:t>
            </a:r>
            <a:endParaRPr lang="en-US" sz="1600" dirty="0"/>
          </a:p>
        </p:txBody>
      </p:sp>
      <p:pic>
        <p:nvPicPr>
          <p:cNvPr id="33" name="Picture 32"/>
          <p:cNvPicPr>
            <a:picLocks noChangeAspect="1"/>
          </p:cNvPicPr>
          <p:nvPr/>
        </p:nvPicPr>
        <p:blipFill rotWithShape="1">
          <a:blip r:embed="rId2"/>
          <a:srcRect l="21090" t="32019" r="51403" b="18749"/>
          <a:stretch/>
        </p:blipFill>
        <p:spPr>
          <a:xfrm>
            <a:off x="4848354" y="152400"/>
            <a:ext cx="2022346" cy="2895600"/>
          </a:xfrm>
          <a:prstGeom prst="rect">
            <a:avLst/>
          </a:prstGeom>
        </p:spPr>
      </p:pic>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l="21833" t="51768" r="58576" b="18749"/>
          <a:stretch/>
        </p:blipFill>
        <p:spPr>
          <a:xfrm>
            <a:off x="2273300" y="127000"/>
            <a:ext cx="2425700" cy="2920241"/>
          </a:xfrm>
          <a:prstGeom prst="rect">
            <a:avLst/>
          </a:prstGeom>
        </p:spPr>
      </p:pic>
      <p:pic>
        <p:nvPicPr>
          <p:cNvPr id="34" name="Picture 33"/>
          <p:cNvPicPr>
            <a:picLocks noChangeAspect="1"/>
          </p:cNvPicPr>
          <p:nvPr/>
        </p:nvPicPr>
        <p:blipFill rotWithShape="1">
          <a:blip r:embed="rId3"/>
          <a:srcRect l="29495" t="44631" r="46372" b="14620"/>
          <a:stretch/>
        </p:blipFill>
        <p:spPr>
          <a:xfrm>
            <a:off x="0" y="139700"/>
            <a:ext cx="2146300" cy="2899150"/>
          </a:xfrm>
          <a:prstGeom prst="rect">
            <a:avLst/>
          </a:prstGeom>
        </p:spPr>
      </p:pic>
      <p:pic>
        <p:nvPicPr>
          <p:cNvPr id="22" name="Picture 21"/>
          <p:cNvPicPr>
            <a:picLocks noChangeAspect="1"/>
          </p:cNvPicPr>
          <p:nvPr/>
        </p:nvPicPr>
        <p:blipFill rotWithShape="1">
          <a:blip r:embed="rId4"/>
          <a:srcRect l="25833" t="32643" r="48122" b="19967"/>
          <a:stretch/>
        </p:blipFill>
        <p:spPr>
          <a:xfrm>
            <a:off x="4838700" y="114300"/>
            <a:ext cx="2006600" cy="2921000"/>
          </a:xfrm>
          <a:prstGeom prst="rect">
            <a:avLst/>
          </a:prstGeom>
        </p:spPr>
      </p:pic>
      <p:sp>
        <p:nvSpPr>
          <p:cNvPr id="16" name="TextBox 15"/>
          <p:cNvSpPr txBox="1"/>
          <p:nvPr/>
        </p:nvSpPr>
        <p:spPr>
          <a:xfrm>
            <a:off x="6845300" y="0"/>
            <a:ext cx="2140580" cy="400110"/>
          </a:xfrm>
          <a:prstGeom prst="rect">
            <a:avLst/>
          </a:prstGeom>
          <a:noFill/>
        </p:spPr>
        <p:txBody>
          <a:bodyPr wrap="none" rtlCol="0">
            <a:spAutoFit/>
          </a:bodyPr>
          <a:lstStyle/>
          <a:p>
            <a:r>
              <a:rPr lang="en-US" sz="2000" dirty="0" smtClean="0"/>
              <a:t>109 E 42 St (3 of 3)</a:t>
            </a:r>
            <a:endParaRPr lang="en-US" sz="2000" dirty="0"/>
          </a:p>
        </p:txBody>
      </p:sp>
      <p:sp>
        <p:nvSpPr>
          <p:cNvPr id="17" name="TextBox 16"/>
          <p:cNvSpPr txBox="1"/>
          <p:nvPr/>
        </p:nvSpPr>
        <p:spPr>
          <a:xfrm>
            <a:off x="8532334" y="6642556"/>
            <a:ext cx="497201" cy="215444"/>
          </a:xfrm>
          <a:prstGeom prst="rect">
            <a:avLst/>
          </a:prstGeom>
          <a:noFill/>
        </p:spPr>
        <p:txBody>
          <a:bodyPr wrap="none" rtlCol="0">
            <a:spAutoFit/>
          </a:bodyPr>
          <a:lstStyle/>
          <a:p>
            <a:r>
              <a:rPr lang="en-US" sz="800" dirty="0" smtClean="0"/>
              <a:t>5 Jul 17</a:t>
            </a:r>
            <a:endParaRPr lang="en-US" sz="800" dirty="0"/>
          </a:p>
        </p:txBody>
      </p:sp>
      <p:sp>
        <p:nvSpPr>
          <p:cNvPr id="18" name="TextBox 17"/>
          <p:cNvSpPr txBox="1"/>
          <p:nvPr/>
        </p:nvSpPr>
        <p:spPr>
          <a:xfrm>
            <a:off x="6858000" y="457200"/>
            <a:ext cx="2286000" cy="5170647"/>
          </a:xfrm>
          <a:prstGeom prst="rect">
            <a:avLst/>
          </a:prstGeom>
          <a:noFill/>
        </p:spPr>
        <p:txBody>
          <a:bodyPr wrap="square" rtlCol="0">
            <a:spAutoFit/>
          </a:bodyPr>
          <a:lstStyle/>
          <a:p>
            <a:r>
              <a:rPr lang="en-US" sz="1100" dirty="0" smtClean="0"/>
              <a:t>109 E 28 St (block 1280, lot 30), the former Commodore Hotel, is adjacent to Grand Central Terminal (block 1280, lot 1).  This allows the lots to be merged for the purpose of development.  Both are in a C5-3 district and in the Grand Central Transit Improvement Zone </a:t>
            </a:r>
            <a:r>
              <a:rPr lang="en-US" sz="1100" dirty="0" err="1" smtClean="0"/>
              <a:t>Subdistrict</a:t>
            </a:r>
            <a:r>
              <a:rPr lang="en-US" sz="1100" dirty="0" smtClean="0"/>
              <a:t> which means there are no split lot constraints.</a:t>
            </a:r>
          </a:p>
          <a:p>
            <a:endParaRPr lang="en-US" sz="1100" dirty="0" smtClean="0"/>
          </a:p>
          <a:p>
            <a:r>
              <a:rPr lang="en-US" sz="1100" dirty="0" smtClean="0"/>
              <a:t>109 E 42 St could achieve 64.0 FAR on its footprint by merging with Grand Central Terminal and calculating the merged lot at 27.0 FAR, minus the </a:t>
            </a:r>
            <a:r>
              <a:rPr lang="en-US" sz="1100" dirty="0" err="1" smtClean="0"/>
              <a:t>TDrs</a:t>
            </a:r>
            <a:r>
              <a:rPr lang="en-US" sz="1100" dirty="0" smtClean="0"/>
              <a:t> to 120 Park Av and 383 Madison Av and minus the floor area of Grand Central.</a:t>
            </a:r>
          </a:p>
          <a:p>
            <a:endParaRPr lang="en-US" sz="1100" dirty="0" smtClean="0"/>
          </a:p>
          <a:p>
            <a:r>
              <a:rPr lang="en-US" sz="1100" dirty="0" smtClean="0"/>
              <a:t>In this way 109 E 42 St could achieve a footprint FAR of approximately 64.0 by contributing to transit improvements and by paying a fee for the transfer of development rights from sites other than Grand Central.  </a:t>
            </a:r>
          </a:p>
          <a:p>
            <a:endParaRPr lang="en-US" sz="1100" dirty="0" smtClean="0"/>
          </a:p>
          <a:p>
            <a:r>
              <a:rPr lang="en-US" sz="1100" dirty="0" smtClean="0"/>
              <a:t>The resulting building, as-of-right by certification, would be more than twice as large as One Vanderbilt.</a:t>
            </a:r>
          </a:p>
        </p:txBody>
      </p:sp>
      <p:graphicFrame>
        <p:nvGraphicFramePr>
          <p:cNvPr id="43" name="Table 42"/>
          <p:cNvGraphicFramePr>
            <a:graphicFrameLocks noGrp="1"/>
          </p:cNvGraphicFramePr>
          <p:nvPr>
            <p:extLst>
              <p:ext uri="{D42A27DB-BD31-4B8C-83A1-F6EECF244321}">
                <p14:modId xmlns:p14="http://schemas.microsoft.com/office/powerpoint/2010/main" val="392603714"/>
              </p:ext>
            </p:extLst>
          </p:nvPr>
        </p:nvGraphicFramePr>
        <p:xfrm>
          <a:off x="0" y="3441700"/>
          <a:ext cx="6855304" cy="1678374"/>
        </p:xfrm>
        <a:graphic>
          <a:graphicData uri="http://schemas.openxmlformats.org/drawingml/2006/table">
            <a:tbl>
              <a:tblPr firstRow="1" bandRow="1">
                <a:tableStyleId>{1FECB4D8-DB02-4DC6-A0A2-4F2EBAE1DC90}</a:tableStyleId>
              </a:tblPr>
              <a:tblGrid>
                <a:gridCol w="431800"/>
                <a:gridCol w="546100"/>
                <a:gridCol w="342900"/>
                <a:gridCol w="787400"/>
                <a:gridCol w="984321"/>
                <a:gridCol w="544531"/>
                <a:gridCol w="606175"/>
                <a:gridCol w="1315092"/>
                <a:gridCol w="1296985"/>
              </a:tblGrid>
              <a:tr h="565854">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r>
                        <a:rPr lang="en-US" sz="1200" dirty="0" smtClean="0"/>
                        <a:t>Available zoning floor area </a:t>
                      </a:r>
                      <a:r>
                        <a:rPr lang="en-US" sz="1200" u="sng" dirty="0" err="1" smtClean="0"/>
                        <a:t>AoR</a:t>
                      </a:r>
                      <a:endParaRPr lang="en-US" sz="1200" u="sng" dirty="0"/>
                    </a:p>
                  </a:txBody>
                  <a:tcPr/>
                </a:tc>
              </a:tr>
              <a:tr h="370840">
                <a:tc>
                  <a:txBody>
                    <a:bodyPr/>
                    <a:lstStyle/>
                    <a:p>
                      <a:r>
                        <a:rPr lang="en-US" sz="1200" dirty="0" smtClean="0"/>
                        <a:t>1</a:t>
                      </a:r>
                      <a:endParaRPr lang="en-US" sz="1200" dirty="0"/>
                    </a:p>
                  </a:txBody>
                  <a:tcPr/>
                </a:tc>
                <a:tc>
                  <a:txBody>
                    <a:bodyPr/>
                    <a:lstStyle/>
                    <a:p>
                      <a:pPr algn="ctr"/>
                      <a:r>
                        <a:rPr lang="en-US" sz="1200" dirty="0" smtClean="0"/>
                        <a:t>1913</a:t>
                      </a:r>
                      <a:endParaRPr lang="en-US" sz="1200" dirty="0"/>
                    </a:p>
                  </a:txBody>
                  <a:tcPr/>
                </a:tc>
                <a:tc>
                  <a:txBody>
                    <a:bodyPr/>
                    <a:lstStyle/>
                    <a:p>
                      <a:pPr algn="r"/>
                      <a:r>
                        <a:rPr lang="en-US" sz="1200" dirty="0" smtClean="0"/>
                        <a:t>~1</a:t>
                      </a:r>
                      <a:endParaRPr lang="en-US" sz="1200" dirty="0"/>
                    </a:p>
                  </a:txBody>
                  <a:tcPr/>
                </a:tc>
                <a:tc>
                  <a:txBody>
                    <a:bodyPr/>
                    <a:lstStyle/>
                    <a:p>
                      <a:pPr algn="r"/>
                      <a:r>
                        <a:rPr lang="en-US" sz="1200" dirty="0" smtClean="0"/>
                        <a:t>134,203sf</a:t>
                      </a:r>
                      <a:endParaRPr lang="en-US" sz="1200" dirty="0"/>
                    </a:p>
                  </a:txBody>
                  <a:tcPr/>
                </a:tc>
                <a:tc>
                  <a:txBody>
                    <a:bodyPr/>
                    <a:lstStyle/>
                    <a:p>
                      <a:pPr algn="r"/>
                      <a:r>
                        <a:rPr lang="en-US" sz="1200" dirty="0" smtClean="0"/>
                        <a:t>?</a:t>
                      </a:r>
                      <a:r>
                        <a:rPr lang="en-US" sz="1200" baseline="0" dirty="0" smtClean="0"/>
                        <a:t>  </a:t>
                      </a:r>
                      <a:r>
                        <a:rPr lang="en-US" sz="1200" dirty="0" err="1" smtClean="0"/>
                        <a:t>sf</a:t>
                      </a:r>
                      <a:endParaRPr lang="en-US" sz="1200" dirty="0"/>
                    </a:p>
                  </a:txBody>
                  <a:tcPr/>
                </a:tc>
                <a:tc>
                  <a:txBody>
                    <a:bodyPr/>
                    <a:lstStyle/>
                    <a:p>
                      <a:pPr algn="r"/>
                      <a:r>
                        <a:rPr lang="en-US" sz="1200" dirty="0" smtClean="0"/>
                        <a:t>1.0+</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1.0+ to </a:t>
                      </a:r>
                      <a:r>
                        <a:rPr lang="en-US" sz="1200" u="sng" dirty="0" smtClean="0"/>
                        <a:t>27.0</a:t>
                      </a:r>
                      <a:r>
                        <a:rPr lang="en-US" sz="1200" dirty="0" smtClean="0"/>
                        <a:t>/30.0</a:t>
                      </a:r>
                      <a:endParaRPr lang="en-US" sz="1200" dirty="0"/>
                    </a:p>
                  </a:txBody>
                  <a:tcPr/>
                </a:tc>
                <a:tc>
                  <a:txBody>
                    <a:bodyPr/>
                    <a:lstStyle/>
                    <a:p>
                      <a:pPr algn="r"/>
                      <a:r>
                        <a:rPr lang="en-US" sz="1200" dirty="0" smtClean="0"/>
                        <a:t>~2,140,000sf</a:t>
                      </a:r>
                      <a:endParaRPr lang="en-US" sz="1200" dirty="0"/>
                    </a:p>
                  </a:txBody>
                  <a:tcPr/>
                </a:tc>
              </a:tr>
              <a:tr h="370840">
                <a:tc>
                  <a:txBody>
                    <a:bodyPr/>
                    <a:lstStyle/>
                    <a:p>
                      <a:r>
                        <a:rPr lang="en-US" sz="1200" dirty="0" smtClean="0"/>
                        <a:t>30</a:t>
                      </a:r>
                      <a:endParaRPr lang="en-US" sz="1200" dirty="0"/>
                    </a:p>
                  </a:txBody>
                  <a:tcPr/>
                </a:tc>
                <a:tc>
                  <a:txBody>
                    <a:bodyPr/>
                    <a:lstStyle/>
                    <a:p>
                      <a:endParaRPr lang="en-US" dirty="0"/>
                    </a:p>
                  </a:txBody>
                  <a:tcPr/>
                </a:tc>
                <a:tc>
                  <a:txBody>
                    <a:bodyPr/>
                    <a:lstStyle/>
                    <a:p>
                      <a:endParaRPr lang="en-US" dirty="0"/>
                    </a:p>
                  </a:txBody>
                  <a:tcPr/>
                </a:tc>
                <a:tc>
                  <a:txBody>
                    <a:bodyPr/>
                    <a:lstStyle/>
                    <a:p>
                      <a:pPr algn="r"/>
                      <a:r>
                        <a:rPr lang="en-US" sz="1200" dirty="0" smtClean="0"/>
                        <a:t>57,282sf</a:t>
                      </a:r>
                      <a:endParaRPr lang="en-US" sz="1200" dirty="0"/>
                    </a:p>
                  </a:txBody>
                  <a:tcPr/>
                </a:tc>
                <a:tc>
                  <a:txBody>
                    <a:bodyPr/>
                    <a:lstStyle/>
                    <a:p>
                      <a:endParaRPr lang="en-US" dirty="0"/>
                    </a:p>
                  </a:txBody>
                  <a:tcPr/>
                </a:tc>
                <a:tc>
                  <a:txBody>
                    <a:bodyPr/>
                    <a:lstStyle/>
                    <a:p>
                      <a:endParaRPr lang="en-US" dirty="0"/>
                    </a:p>
                  </a:txBody>
                  <a:tcPr/>
                </a:tc>
                <a:tc>
                  <a:txBody>
                    <a:bodyPr/>
                    <a:lstStyle/>
                    <a:p>
                      <a:r>
                        <a:rPr lang="en-US" sz="1200" dirty="0" smtClean="0"/>
                        <a:t>15.0</a:t>
                      </a:r>
                      <a:endParaRPr lang="en-US" sz="1200" dirty="0"/>
                    </a:p>
                  </a:txBody>
                  <a:tcPr/>
                </a:tc>
                <a:tc>
                  <a:txBody>
                    <a:bodyPr/>
                    <a:lstStyle/>
                    <a:p>
                      <a:pPr algn="r"/>
                      <a:r>
                        <a:rPr lang="en-US" sz="1200" dirty="0" smtClean="0"/>
                        <a:t>17.9 to </a:t>
                      </a:r>
                      <a:r>
                        <a:rPr lang="en-US" sz="1200" u="sng" dirty="0" smtClean="0"/>
                        <a:t>27.0</a:t>
                      </a:r>
                      <a:r>
                        <a:rPr lang="en-US" sz="1200" dirty="0" smtClean="0"/>
                        <a:t>/30.0</a:t>
                      </a:r>
                      <a:endParaRPr lang="en-US" sz="1200" dirty="0"/>
                    </a:p>
                  </a:txBody>
                  <a:tcPr/>
                </a:tc>
                <a:tc>
                  <a:txBody>
                    <a:bodyPr/>
                    <a:lstStyle/>
                    <a:p>
                      <a:pPr algn="r"/>
                      <a:r>
                        <a:rPr lang="en-US" sz="1200" dirty="0" smtClean="0"/>
                        <a:t>1,546,000sf</a:t>
                      </a:r>
                      <a:endParaRPr lang="en-US" sz="1200" dirty="0"/>
                    </a:p>
                  </a:txBody>
                  <a:tcPr/>
                </a:tc>
              </a:tr>
              <a:tr h="370840">
                <a:tc>
                  <a:txBody>
                    <a:bodyPr/>
                    <a:lstStyle/>
                    <a:p>
                      <a:r>
                        <a:rPr lang="en-US" sz="1200" dirty="0" smtClean="0"/>
                        <a:t>30</a:t>
                      </a:r>
                      <a:endParaRPr lang="en-US" sz="1200" dirty="0"/>
                    </a:p>
                  </a:txBody>
                  <a:tcPr/>
                </a:tc>
                <a:tc>
                  <a:txBody>
                    <a:bodyPr/>
                    <a:lstStyle/>
                    <a:p>
                      <a:pPr algn="ctr"/>
                      <a:endParaRPr lang="en-US" sz="1200" dirty="0"/>
                    </a:p>
                  </a:txBody>
                  <a:tcPr/>
                </a:tc>
                <a:tc>
                  <a:txBody>
                    <a:bodyPr/>
                    <a:lstStyle/>
                    <a:p>
                      <a:pPr algn="r"/>
                      <a:endParaRPr lang="en-US" sz="1200" dirty="0"/>
                    </a:p>
                  </a:txBody>
                  <a:tcPr/>
                </a:tc>
                <a:tc>
                  <a:txBody>
                    <a:bodyPr/>
                    <a:lstStyle/>
                    <a:p>
                      <a:pPr algn="r"/>
                      <a:endParaRPr lang="en-US" sz="1200" dirty="0"/>
                    </a:p>
                  </a:txBody>
                  <a:tcPr/>
                </a:tc>
                <a:tc>
                  <a:txBody>
                    <a:bodyPr/>
                    <a:lstStyle/>
                    <a:p>
                      <a:pPr algn="r"/>
                      <a:endParaRPr lang="en-US" sz="12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smtClean="0"/>
                        <a:t>64.0</a:t>
                      </a:r>
                    </a:p>
                  </a:txBody>
                  <a:tcPr/>
                </a:tc>
                <a:tc>
                  <a:txBody>
                    <a:bodyPr/>
                    <a:lstStyle/>
                    <a:p>
                      <a:endParaRPr lang="en-US" sz="1200" dirty="0"/>
                    </a:p>
                  </a:txBody>
                  <a:tcPr/>
                </a:tc>
                <a:tc>
                  <a:txBody>
                    <a:bodyPr/>
                    <a:lstStyle/>
                    <a:p>
                      <a:pPr algn="ctr"/>
                      <a:r>
                        <a:rPr lang="en-US" sz="1200" dirty="0" smtClean="0"/>
                        <a:t>footprint</a:t>
                      </a:r>
                      <a:endParaRPr lang="en-US" sz="1200" dirty="0"/>
                    </a:p>
                  </a:txBody>
                  <a:tcPr/>
                </a:tc>
                <a:tc>
                  <a:txBody>
                    <a:bodyPr/>
                    <a:lstStyle/>
                    <a:p>
                      <a:pPr algn="r"/>
                      <a:r>
                        <a:rPr lang="en-US" sz="1200" kern="1200" dirty="0" smtClean="0">
                          <a:solidFill>
                            <a:schemeClr val="dk1"/>
                          </a:solidFill>
                          <a:latin typeface="+mn-lt"/>
                          <a:ea typeface="+mn-ea"/>
                          <a:cs typeface="+mn-cs"/>
                        </a:rPr>
                        <a:t>3,686,000sf</a:t>
                      </a:r>
                      <a:endParaRPr lang="en-US" sz="1200" kern="1200" dirty="0">
                        <a:solidFill>
                          <a:schemeClr val="dk1"/>
                        </a:solidFill>
                        <a:latin typeface="+mn-lt"/>
                        <a:ea typeface="+mn-ea"/>
                        <a:cs typeface="+mn-cs"/>
                      </a:endParaRPr>
                    </a:p>
                  </a:txBody>
                  <a:tcPr/>
                </a:tc>
              </a:tr>
            </a:tbl>
          </a:graphicData>
        </a:graphic>
      </p:graphicFrame>
      <p:sp>
        <p:nvSpPr>
          <p:cNvPr id="30" name="TextBox 29"/>
          <p:cNvSpPr txBox="1"/>
          <p:nvPr/>
        </p:nvSpPr>
        <p:spPr>
          <a:xfrm>
            <a:off x="3567794" y="990149"/>
            <a:ext cx="564878" cy="338554"/>
          </a:xfrm>
          <a:prstGeom prst="rect">
            <a:avLst/>
          </a:prstGeom>
          <a:noFill/>
        </p:spPr>
        <p:txBody>
          <a:bodyPr wrap="none" rtlCol="0">
            <a:spAutoFit/>
          </a:bodyPr>
          <a:lstStyle/>
          <a:p>
            <a:r>
              <a:rPr lang="en-US" sz="1600" dirty="0" smtClean="0"/>
              <a:t>C5-3</a:t>
            </a:r>
            <a:endParaRPr lang="en-US" sz="1600" dirty="0"/>
          </a:p>
        </p:txBody>
      </p:sp>
      <p:sp>
        <p:nvSpPr>
          <p:cNvPr id="31" name="TextBox 30"/>
          <p:cNvSpPr txBox="1"/>
          <p:nvPr/>
        </p:nvSpPr>
        <p:spPr>
          <a:xfrm>
            <a:off x="901446" y="2796982"/>
            <a:ext cx="78171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a:t>
            </a:r>
            <a:endParaRPr lang="en-US" sz="1000" dirty="0"/>
          </a:p>
        </p:txBody>
      </p:sp>
      <p:cxnSp>
        <p:nvCxnSpPr>
          <p:cNvPr id="32" name="Straight Arrow Connector 31"/>
          <p:cNvCxnSpPr>
            <a:stCxn id="31" idx="0"/>
          </p:cNvCxnSpPr>
          <p:nvPr/>
        </p:nvCxnSpPr>
        <p:spPr>
          <a:xfrm rot="5400000" flipH="1" flipV="1">
            <a:off x="1070111" y="2546293"/>
            <a:ext cx="472882" cy="28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0" y="528656"/>
            <a:ext cx="660399" cy="553998"/>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Grand Central Terminal</a:t>
            </a:r>
            <a:endParaRPr lang="en-US" sz="1000" dirty="0"/>
          </a:p>
        </p:txBody>
      </p:sp>
      <p:cxnSp>
        <p:nvCxnSpPr>
          <p:cNvPr id="36" name="Straight Arrow Connector 35"/>
          <p:cNvCxnSpPr>
            <a:stCxn id="35" idx="2"/>
          </p:cNvCxnSpPr>
          <p:nvPr/>
        </p:nvCxnSpPr>
        <p:spPr>
          <a:xfrm rot="16200000" flipH="1">
            <a:off x="185725" y="1227129"/>
            <a:ext cx="682648" cy="3936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6070" y="3117470"/>
            <a:ext cx="980306" cy="307777"/>
          </a:xfrm>
          <a:prstGeom prst="rect">
            <a:avLst/>
          </a:prstGeom>
          <a:noFill/>
        </p:spPr>
        <p:txBody>
          <a:bodyPr wrap="none" rtlCol="0">
            <a:spAutoFit/>
          </a:bodyPr>
          <a:lstStyle/>
          <a:p>
            <a:r>
              <a:rPr lang="en-US" sz="1400" dirty="0" smtClean="0"/>
              <a:t>Block 1280</a:t>
            </a:r>
            <a:endParaRPr lang="en-US" sz="1400" dirty="0"/>
          </a:p>
        </p:txBody>
      </p:sp>
      <p:sp>
        <p:nvSpPr>
          <p:cNvPr id="37" name="TextBox 36"/>
          <p:cNvSpPr txBox="1"/>
          <p:nvPr/>
        </p:nvSpPr>
        <p:spPr>
          <a:xfrm>
            <a:off x="5620232" y="133562"/>
            <a:ext cx="122718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 at 21.6 FAR as per DCP.</a:t>
            </a:r>
            <a:endParaRPr lang="en-US" sz="1000" dirty="0"/>
          </a:p>
        </p:txBody>
      </p:sp>
      <p:cxnSp>
        <p:nvCxnSpPr>
          <p:cNvPr id="44" name="Straight Arrow Connector 43"/>
          <p:cNvCxnSpPr>
            <a:stCxn id="37" idx="2"/>
          </p:cNvCxnSpPr>
          <p:nvPr/>
        </p:nvCxnSpPr>
        <p:spPr>
          <a:xfrm flipH="1">
            <a:off x="6070662" y="533672"/>
            <a:ext cx="163162"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5"/>
          <a:srcRect l="34643" t="44010" r="54881" b="26228"/>
          <a:stretch/>
        </p:blipFill>
        <p:spPr>
          <a:xfrm>
            <a:off x="5655128" y="1181100"/>
            <a:ext cx="670560" cy="1523999"/>
          </a:xfrm>
          <a:prstGeom prst="rect">
            <a:avLst/>
          </a:prstGeom>
        </p:spPr>
      </p:pic>
      <p:sp>
        <p:nvSpPr>
          <p:cNvPr id="40" name="TextBox 39"/>
          <p:cNvSpPr txBox="1"/>
          <p:nvPr/>
        </p:nvSpPr>
        <p:spPr>
          <a:xfrm>
            <a:off x="3047094" y="583749"/>
            <a:ext cx="428322" cy="338554"/>
          </a:xfrm>
          <a:prstGeom prst="rect">
            <a:avLst/>
          </a:prstGeom>
          <a:noFill/>
        </p:spPr>
        <p:txBody>
          <a:bodyPr wrap="none" rtlCol="0">
            <a:spAutoFit/>
          </a:bodyPr>
          <a:lstStyle/>
          <a:p>
            <a:r>
              <a:rPr lang="en-US" sz="1600" dirty="0" smtClean="0"/>
              <a:t>GC</a:t>
            </a:r>
            <a:endParaRPr lang="en-US" sz="1600" dirty="0"/>
          </a:p>
        </p:txBody>
      </p:sp>
      <p:pic>
        <p:nvPicPr>
          <p:cNvPr id="33" name="Picture 32"/>
          <p:cNvPicPr>
            <a:picLocks noChangeAspect="1"/>
          </p:cNvPicPr>
          <p:nvPr/>
        </p:nvPicPr>
        <p:blipFill rotWithShape="1">
          <a:blip r:embed="rId2"/>
          <a:srcRect l="21090" t="32019" r="51403" b="18749"/>
          <a:stretch/>
        </p:blipFill>
        <p:spPr>
          <a:xfrm>
            <a:off x="4848354" y="152400"/>
            <a:ext cx="2022346" cy="2895600"/>
          </a:xfrm>
          <a:prstGeom prst="rect">
            <a:avLst/>
          </a:prstGeom>
        </p:spPr>
      </p:pic>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3098800"/>
            <a:ext cx="1882434" cy="369332"/>
          </a:xfrm>
          <a:prstGeom prst="rect">
            <a:avLst/>
          </a:prstGeom>
          <a:noFill/>
        </p:spPr>
        <p:txBody>
          <a:bodyPr wrap="none" rtlCol="0">
            <a:spAutoFit/>
          </a:bodyPr>
          <a:lstStyle/>
          <a:p>
            <a:r>
              <a:rPr lang="en-US" dirty="0" smtClean="0"/>
              <a:t>Deliberately Blank</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16190" r="33929" b="5869"/>
          <a:stretch/>
        </p:blipFill>
        <p:spPr>
          <a:xfrm>
            <a:off x="0" y="156311"/>
            <a:ext cx="2130243" cy="2936208"/>
          </a:xfrm>
          <a:prstGeom prst="rect">
            <a:avLst/>
          </a:prstGeom>
        </p:spPr>
      </p:pic>
      <p:pic>
        <p:nvPicPr>
          <p:cNvPr id="11" name="Picture 10"/>
          <p:cNvPicPr>
            <a:picLocks noChangeAspect="1"/>
          </p:cNvPicPr>
          <p:nvPr/>
        </p:nvPicPr>
        <p:blipFill rotWithShape="1">
          <a:blip r:embed="rId3"/>
          <a:srcRect l="15763" t="48822" r="55347" b="8206"/>
          <a:stretch/>
        </p:blipFill>
        <p:spPr>
          <a:xfrm>
            <a:off x="2256331" y="143836"/>
            <a:ext cx="2465937" cy="2934299"/>
          </a:xfrm>
          <a:prstGeom prst="rect">
            <a:avLst/>
          </a:prstGeom>
        </p:spPr>
      </p:pic>
      <p:pic>
        <p:nvPicPr>
          <p:cNvPr id="12" name="Picture 11"/>
          <p:cNvPicPr>
            <a:picLocks noChangeAspect="1"/>
          </p:cNvPicPr>
          <p:nvPr/>
        </p:nvPicPr>
        <p:blipFill rotWithShape="1">
          <a:blip r:embed="rId3"/>
          <a:srcRect l="12500" t="17559" r="49180" b="13714"/>
          <a:stretch/>
        </p:blipFill>
        <p:spPr>
          <a:xfrm>
            <a:off x="4829426" y="143836"/>
            <a:ext cx="2027918" cy="2909641"/>
          </a:xfrm>
          <a:prstGeom prst="rect">
            <a:avLst/>
          </a:prstGeom>
        </p:spPr>
      </p:pic>
      <p:pic>
        <p:nvPicPr>
          <p:cNvPr id="10" name="Picture 9"/>
          <p:cNvPicPr>
            <a:picLocks noChangeAspect="1"/>
          </p:cNvPicPr>
          <p:nvPr/>
        </p:nvPicPr>
        <p:blipFill rotWithShape="1">
          <a:blip r:embed="rId4"/>
          <a:srcRect l="33928" t="23028" r="55953" b="38579"/>
          <a:stretch/>
        </p:blipFill>
        <p:spPr>
          <a:xfrm>
            <a:off x="5763922" y="1138598"/>
            <a:ext cx="550954" cy="1672307"/>
          </a:xfrm>
          <a:prstGeom prst="rect">
            <a:avLst/>
          </a:prstGeom>
        </p:spPr>
      </p:pic>
      <p:sp>
        <p:nvSpPr>
          <p:cNvPr id="16" name="TextBox 15"/>
          <p:cNvSpPr txBox="1"/>
          <p:nvPr/>
        </p:nvSpPr>
        <p:spPr>
          <a:xfrm>
            <a:off x="6845300" y="0"/>
            <a:ext cx="2442145" cy="400110"/>
          </a:xfrm>
          <a:prstGeom prst="rect">
            <a:avLst/>
          </a:prstGeom>
          <a:noFill/>
        </p:spPr>
        <p:txBody>
          <a:bodyPr wrap="none" rtlCol="0">
            <a:spAutoFit/>
          </a:bodyPr>
          <a:lstStyle/>
          <a:p>
            <a:r>
              <a:rPr lang="en-US" sz="2000" dirty="0" smtClean="0"/>
              <a:t>360 Lexington (2 of 2)</a:t>
            </a:r>
            <a:endParaRPr lang="en-US" sz="2000" dirty="0"/>
          </a:p>
        </p:txBody>
      </p:sp>
      <p:sp>
        <p:nvSpPr>
          <p:cNvPr id="17" name="TextBox 16"/>
          <p:cNvSpPr txBox="1"/>
          <p:nvPr/>
        </p:nvSpPr>
        <p:spPr>
          <a:xfrm>
            <a:off x="8532334" y="6642556"/>
            <a:ext cx="582211" cy="215444"/>
          </a:xfrm>
          <a:prstGeom prst="rect">
            <a:avLst/>
          </a:prstGeom>
          <a:noFill/>
        </p:spPr>
        <p:txBody>
          <a:bodyPr wrap="none" rtlCol="0">
            <a:spAutoFit/>
          </a:bodyPr>
          <a:lstStyle/>
          <a:p>
            <a:r>
              <a:rPr lang="en-US" sz="800" dirty="0" smtClean="0"/>
              <a:t>27 Jun 17</a:t>
            </a:r>
            <a:endParaRPr lang="en-US" sz="800" dirty="0"/>
          </a:p>
        </p:txBody>
      </p:sp>
      <p:sp>
        <p:nvSpPr>
          <p:cNvPr id="18" name="TextBox 17"/>
          <p:cNvSpPr txBox="1"/>
          <p:nvPr/>
        </p:nvSpPr>
        <p:spPr>
          <a:xfrm>
            <a:off x="6858000" y="457200"/>
            <a:ext cx="2286000" cy="5847757"/>
          </a:xfrm>
          <a:prstGeom prst="rect">
            <a:avLst/>
          </a:prstGeom>
          <a:noFill/>
        </p:spPr>
        <p:txBody>
          <a:bodyPr wrap="square" rtlCol="0">
            <a:spAutoFit/>
          </a:bodyPr>
          <a:lstStyle/>
          <a:p>
            <a:r>
              <a:rPr lang="en-US" sz="1100" dirty="0" smtClean="0"/>
              <a:t>In East Midtown it is proposed that Qualifying Sites be allowed to earn large amounts of additional zoning floor area.  In some cases it is anticipated that the much higher FAR will induce an older building to be replaced by much bigger new building.  In other cases a site could earn the zoning floor area and transfer it to an adjacent development site by merging the zoning lots.</a:t>
            </a:r>
          </a:p>
          <a:p>
            <a:endParaRPr lang="en-US" sz="1100" dirty="0" smtClean="0"/>
          </a:p>
          <a:p>
            <a:r>
              <a:rPr lang="en-US" sz="1100" dirty="0" smtClean="0"/>
              <a:t>In the case of 360 Lexington Av between 53,000 and 350,000 </a:t>
            </a:r>
            <a:r>
              <a:rPr lang="en-US" sz="1100" dirty="0" err="1" smtClean="0"/>
              <a:t>sf</a:t>
            </a:r>
            <a:r>
              <a:rPr lang="en-US" sz="1100" dirty="0" smtClean="0"/>
              <a:t> could be available from 101 Park Av.  The amount depends on whether the actual built FAR is 18.0 or 20.6 FAR and whether a special permit for a public concourse is used to increase the FAR from 21.6 to 24.6.</a:t>
            </a:r>
          </a:p>
          <a:p>
            <a:r>
              <a:rPr lang="en-US" sz="1100" dirty="0" smtClean="0"/>
              <a:t>This would translate to an additional 2.0 to 13.0 FAR at 360 Lexington Av.  The footprint FAR of 360 Lexington Av could thereby increase from the anticipated 21.6 to as much as 23.6 to 37.6.</a:t>
            </a:r>
          </a:p>
          <a:p>
            <a:endParaRPr lang="en-US" sz="1100" dirty="0" smtClean="0"/>
          </a:p>
          <a:p>
            <a:r>
              <a:rPr lang="en-US" sz="1100" dirty="0" smtClean="0"/>
              <a:t>The anticipated redevelopment at 360 Lexington Av is 43 floors tall.   The additional FAR, at approximately 1/3 FAR per floor, would add 6 to 39 floors to the building for a total height of as much as 82 floors.</a:t>
            </a:r>
            <a:endParaRPr lang="en-US" sz="1100" dirty="0"/>
          </a:p>
        </p:txBody>
      </p:sp>
      <p:sp>
        <p:nvSpPr>
          <p:cNvPr id="13" name="TextBox 12"/>
          <p:cNvSpPr txBox="1"/>
          <p:nvPr/>
        </p:nvSpPr>
        <p:spPr>
          <a:xfrm>
            <a:off x="3797542" y="304113"/>
            <a:ext cx="446062" cy="261610"/>
          </a:xfrm>
          <a:prstGeom prst="rect">
            <a:avLst/>
          </a:prstGeom>
          <a:noFill/>
        </p:spPr>
        <p:txBody>
          <a:bodyPr wrap="none" rtlCol="0">
            <a:spAutoFit/>
          </a:bodyPr>
          <a:lstStyle/>
          <a:p>
            <a:r>
              <a:rPr lang="en-US" sz="1100" dirty="0" smtClean="0"/>
              <a:t>C5-3</a:t>
            </a:r>
            <a:endParaRPr lang="en-US" sz="1100" dirty="0"/>
          </a:p>
        </p:txBody>
      </p:sp>
      <p:sp>
        <p:nvSpPr>
          <p:cNvPr id="20" name="TextBox 19"/>
          <p:cNvSpPr txBox="1"/>
          <p:nvPr/>
        </p:nvSpPr>
        <p:spPr>
          <a:xfrm>
            <a:off x="2354970" y="2338396"/>
            <a:ext cx="1417912" cy="707886"/>
          </a:xfrm>
          <a:prstGeom prst="rect">
            <a:avLst/>
          </a:prstGeom>
          <a:solidFill>
            <a:schemeClr val="bg1">
              <a:alpha val="49000"/>
            </a:schemeClr>
          </a:solidFill>
        </p:spPr>
        <p:txBody>
          <a:bodyPr wrap="square" rtlCol="0">
            <a:spAutoFit/>
          </a:bodyPr>
          <a:lstStyle/>
          <a:p>
            <a:r>
              <a:rPr lang="en-US" sz="1000" dirty="0" smtClean="0"/>
              <a:t>C5-2.5 midblock district was established in May 1982 just after 101 Park Av was built.</a:t>
            </a:r>
            <a:endParaRPr lang="en-US" sz="1000" dirty="0"/>
          </a:p>
        </p:txBody>
      </p:sp>
      <p:sp>
        <p:nvSpPr>
          <p:cNvPr id="21" name="TextBox 20"/>
          <p:cNvSpPr txBox="1"/>
          <p:nvPr/>
        </p:nvSpPr>
        <p:spPr>
          <a:xfrm>
            <a:off x="-12327" y="401475"/>
            <a:ext cx="838415"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101 Park Av</a:t>
            </a:r>
            <a:endParaRPr lang="en-US" sz="1000" dirty="0"/>
          </a:p>
        </p:txBody>
      </p:sp>
      <p:cxnSp>
        <p:nvCxnSpPr>
          <p:cNvPr id="24" name="Straight Arrow Connector 23"/>
          <p:cNvCxnSpPr>
            <a:stCxn id="21" idx="2"/>
          </p:cNvCxnSpPr>
          <p:nvPr/>
        </p:nvCxnSpPr>
        <p:spPr>
          <a:xfrm rot="16200000" flipH="1">
            <a:off x="150032" y="904545"/>
            <a:ext cx="957565" cy="4438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0" y="2711448"/>
            <a:ext cx="110967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354 Lexington Av</a:t>
            </a:r>
            <a:endParaRPr lang="en-US" sz="1000" dirty="0"/>
          </a:p>
        </p:txBody>
      </p:sp>
      <p:cxnSp>
        <p:nvCxnSpPr>
          <p:cNvPr id="28" name="Straight Arrow Connector 27"/>
          <p:cNvCxnSpPr>
            <a:stCxn id="27" idx="0"/>
          </p:cNvCxnSpPr>
          <p:nvPr/>
        </p:nvCxnSpPr>
        <p:spPr>
          <a:xfrm rot="5400000" flipH="1" flipV="1">
            <a:off x="759998" y="2250808"/>
            <a:ext cx="255478" cy="6658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39218" y="940636"/>
            <a:ext cx="108056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364 Lexington Av</a:t>
            </a:r>
            <a:endParaRPr lang="en-US" sz="1000" dirty="0"/>
          </a:p>
        </p:txBody>
      </p:sp>
      <p:cxnSp>
        <p:nvCxnSpPr>
          <p:cNvPr id="34" name="Straight Arrow Connector 33"/>
          <p:cNvCxnSpPr>
            <a:stCxn id="33" idx="2"/>
          </p:cNvCxnSpPr>
          <p:nvPr/>
        </p:nvCxnSpPr>
        <p:spPr>
          <a:xfrm flipH="1">
            <a:off x="1446996" y="1186857"/>
            <a:ext cx="132505" cy="10927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020204" y="1223144"/>
            <a:ext cx="52182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43 </a:t>
            </a:r>
            <a:r>
              <a:rPr lang="en-US" sz="1000" dirty="0" err="1" smtClean="0"/>
              <a:t>fls</a:t>
            </a:r>
            <a:endParaRPr lang="en-US" sz="1000" dirty="0"/>
          </a:p>
        </p:txBody>
      </p:sp>
      <p:cxnSp>
        <p:nvCxnSpPr>
          <p:cNvPr id="39" name="Straight Arrow Connector 38"/>
          <p:cNvCxnSpPr/>
          <p:nvPr/>
        </p:nvCxnSpPr>
        <p:spPr>
          <a:xfrm>
            <a:off x="5452137" y="1348522"/>
            <a:ext cx="3331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141286" y="1318741"/>
            <a:ext cx="375536" cy="246221"/>
          </a:xfrm>
          <a:prstGeom prst="rect">
            <a:avLst/>
          </a:prstGeom>
          <a:solidFill>
            <a:schemeClr val="bg1">
              <a:alpha val="49000"/>
            </a:schemeClr>
          </a:solidFill>
        </p:spPr>
        <p:txBody>
          <a:bodyPr wrap="square" rtlCol="0">
            <a:spAutoFit/>
          </a:bodyPr>
          <a:lstStyle/>
          <a:p>
            <a:r>
              <a:rPr lang="en-US" sz="1000" dirty="0" smtClean="0"/>
              <a:t>1</a:t>
            </a:r>
            <a:endParaRPr lang="en-US" sz="1000" dirty="0"/>
          </a:p>
        </p:txBody>
      </p:sp>
      <p:sp>
        <p:nvSpPr>
          <p:cNvPr id="41" name="TextBox 40"/>
          <p:cNvSpPr txBox="1"/>
          <p:nvPr/>
        </p:nvSpPr>
        <p:spPr>
          <a:xfrm>
            <a:off x="3956433" y="1658932"/>
            <a:ext cx="338166" cy="246221"/>
          </a:xfrm>
          <a:prstGeom prst="rect">
            <a:avLst/>
          </a:prstGeom>
          <a:solidFill>
            <a:schemeClr val="bg1">
              <a:alpha val="49000"/>
            </a:schemeClr>
          </a:solidFill>
        </p:spPr>
        <p:txBody>
          <a:bodyPr wrap="square" rtlCol="0">
            <a:spAutoFit/>
          </a:bodyPr>
          <a:lstStyle/>
          <a:p>
            <a:r>
              <a:rPr lang="en-US" sz="1000" dirty="0" smtClean="0"/>
              <a:t>58</a:t>
            </a:r>
            <a:endParaRPr lang="en-US" sz="1000" dirty="0"/>
          </a:p>
        </p:txBody>
      </p:sp>
      <p:sp>
        <p:nvSpPr>
          <p:cNvPr id="42" name="TextBox 41"/>
          <p:cNvSpPr txBox="1"/>
          <p:nvPr/>
        </p:nvSpPr>
        <p:spPr>
          <a:xfrm>
            <a:off x="3660522" y="2026746"/>
            <a:ext cx="387494" cy="246221"/>
          </a:xfrm>
          <a:prstGeom prst="rect">
            <a:avLst/>
          </a:prstGeom>
          <a:solidFill>
            <a:schemeClr val="bg1">
              <a:alpha val="49000"/>
            </a:schemeClr>
          </a:solidFill>
        </p:spPr>
        <p:txBody>
          <a:bodyPr wrap="square" rtlCol="0">
            <a:spAutoFit/>
          </a:bodyPr>
          <a:lstStyle/>
          <a:p>
            <a:r>
              <a:rPr lang="en-US" sz="1000" dirty="0" smtClean="0"/>
              <a:t>17</a:t>
            </a:r>
            <a:endParaRPr lang="en-US" sz="1000" dirty="0"/>
          </a:p>
        </p:txBody>
      </p:sp>
      <p:graphicFrame>
        <p:nvGraphicFramePr>
          <p:cNvPr id="43" name="Table 42"/>
          <p:cNvGraphicFramePr>
            <a:graphicFrameLocks noGrp="1"/>
          </p:cNvGraphicFramePr>
          <p:nvPr>
            <p:extLst>
              <p:ext uri="{D42A27DB-BD31-4B8C-83A1-F6EECF244321}">
                <p14:modId xmlns:p14="http://schemas.microsoft.com/office/powerpoint/2010/main" val="522298179"/>
              </p:ext>
            </p:extLst>
          </p:nvPr>
        </p:nvGraphicFramePr>
        <p:xfrm>
          <a:off x="12330" y="5146609"/>
          <a:ext cx="6855304" cy="1752600"/>
        </p:xfrm>
        <a:graphic>
          <a:graphicData uri="http://schemas.openxmlformats.org/drawingml/2006/table">
            <a:tbl>
              <a:tblPr firstRow="1" bandRow="1">
                <a:tableStyleId>{1FECB4D8-DB02-4DC6-A0A2-4F2EBAE1DC90}</a:tableStyleId>
              </a:tblPr>
              <a:tblGrid>
                <a:gridCol w="398559"/>
                <a:gridCol w="517925"/>
                <a:gridCol w="386278"/>
                <a:gridCol w="780408"/>
                <a:gridCol w="927100"/>
                <a:gridCol w="495300"/>
                <a:gridCol w="571500"/>
                <a:gridCol w="1358900"/>
                <a:gridCol w="1419334"/>
              </a:tblGrid>
              <a:tr h="0">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Available zoning floor area, </a:t>
                      </a:r>
                      <a:r>
                        <a:rPr lang="en-US" sz="1200" u="sng" dirty="0" err="1" smtClean="0"/>
                        <a:t>AoR</a:t>
                      </a:r>
                      <a:endParaRPr lang="en-US" sz="1200" u="sng" dirty="0" smtClean="0"/>
                    </a:p>
                    <a:p>
                      <a:endParaRPr lang="en-US" sz="1200" dirty="0"/>
                    </a:p>
                  </a:txBody>
                  <a:tcPr/>
                </a:tc>
              </a:tr>
              <a:tr h="370840">
                <a:tc>
                  <a:txBody>
                    <a:bodyPr/>
                    <a:lstStyle/>
                    <a:p>
                      <a:r>
                        <a:rPr lang="en-US" sz="1200" dirty="0" smtClean="0"/>
                        <a:t>1</a:t>
                      </a:r>
                      <a:endParaRPr lang="en-US" sz="1200" dirty="0"/>
                    </a:p>
                  </a:txBody>
                  <a:tcPr/>
                </a:tc>
                <a:tc>
                  <a:txBody>
                    <a:bodyPr/>
                    <a:lstStyle/>
                    <a:p>
                      <a:pPr algn="ctr"/>
                      <a:r>
                        <a:rPr lang="en-US" sz="1200" dirty="0" smtClean="0"/>
                        <a:t>1982</a:t>
                      </a:r>
                      <a:endParaRPr lang="en-US" sz="1200" dirty="0"/>
                    </a:p>
                  </a:txBody>
                  <a:tcPr/>
                </a:tc>
                <a:tc>
                  <a:txBody>
                    <a:bodyPr/>
                    <a:lstStyle/>
                    <a:p>
                      <a:pPr algn="r"/>
                      <a:r>
                        <a:rPr lang="en-US" sz="1200" dirty="0" smtClean="0"/>
                        <a:t>46</a:t>
                      </a:r>
                      <a:endParaRPr lang="en-US" sz="1200" dirty="0"/>
                    </a:p>
                  </a:txBody>
                  <a:tcPr/>
                </a:tc>
                <a:tc>
                  <a:txBody>
                    <a:bodyPr/>
                    <a:lstStyle/>
                    <a:p>
                      <a:pPr algn="r"/>
                      <a:r>
                        <a:rPr lang="en-US" sz="1200" dirty="0" smtClean="0"/>
                        <a:t>52,831sf</a:t>
                      </a:r>
                      <a:endParaRPr lang="en-US" sz="1200" dirty="0"/>
                    </a:p>
                  </a:txBody>
                  <a:tcPr/>
                </a:tc>
                <a:tc>
                  <a:txBody>
                    <a:bodyPr/>
                    <a:lstStyle/>
                    <a:p>
                      <a:pPr algn="r"/>
                      <a:r>
                        <a:rPr lang="en-US" sz="1200" dirty="0" smtClean="0"/>
                        <a:t>1,088,389sf</a:t>
                      </a:r>
                      <a:endParaRPr lang="en-US" sz="1200" dirty="0"/>
                    </a:p>
                  </a:txBody>
                  <a:tcPr/>
                </a:tc>
                <a:tc>
                  <a:txBody>
                    <a:bodyPr/>
                    <a:lstStyle/>
                    <a:p>
                      <a:pPr algn="r"/>
                      <a:r>
                        <a:rPr lang="en-US" sz="1200" dirty="0" smtClean="0"/>
                        <a:t>20.6</a:t>
                      </a:r>
                      <a:endParaRPr lang="en-US" sz="1200" dirty="0"/>
                    </a:p>
                  </a:txBody>
                  <a:tcPr/>
                </a:tc>
                <a:tc>
                  <a:txBody>
                    <a:bodyPr/>
                    <a:lstStyle/>
                    <a:p>
                      <a:r>
                        <a:rPr lang="en-US" sz="1200" dirty="0" smtClean="0"/>
                        <a:t>13.4</a:t>
                      </a:r>
                      <a:endParaRPr lang="en-US" sz="1200" dirty="0"/>
                    </a:p>
                  </a:txBody>
                  <a:tcPr/>
                </a:tc>
                <a:tc>
                  <a:txBody>
                    <a:bodyPr/>
                    <a:lstStyle/>
                    <a:p>
                      <a:r>
                        <a:rPr lang="en-US" sz="1200" dirty="0" smtClean="0"/>
                        <a:t>13.4 to </a:t>
                      </a:r>
                      <a:r>
                        <a:rPr lang="en-US" sz="1200" u="sng" dirty="0" smtClean="0"/>
                        <a:t>21.6</a:t>
                      </a:r>
                      <a:r>
                        <a:rPr lang="en-US" sz="1200" dirty="0" smtClean="0"/>
                        <a:t>/24.6</a:t>
                      </a:r>
                      <a:endParaRPr lang="en-US" sz="1200" dirty="0"/>
                    </a:p>
                  </a:txBody>
                  <a:tcPr/>
                </a:tc>
                <a:tc>
                  <a:txBody>
                    <a:bodyPr/>
                    <a:lstStyle/>
                    <a:p>
                      <a:endParaRPr lang="en-US" sz="1200" dirty="0"/>
                    </a:p>
                  </a:txBody>
                  <a:tcPr/>
                </a:tc>
              </a:tr>
              <a:tr h="370840">
                <a:tc>
                  <a:txBody>
                    <a:bodyPr/>
                    <a:lstStyle/>
                    <a:p>
                      <a:r>
                        <a:rPr lang="en-US" sz="1200" dirty="0" smtClean="0"/>
                        <a:t>17</a:t>
                      </a:r>
                      <a:endParaRPr lang="en-US" sz="1200" dirty="0"/>
                    </a:p>
                  </a:txBody>
                  <a:tcPr/>
                </a:tc>
                <a:tc>
                  <a:txBody>
                    <a:bodyPr/>
                    <a:lstStyle/>
                    <a:p>
                      <a:pPr algn="ctr"/>
                      <a:r>
                        <a:rPr lang="en-US" sz="1200" dirty="0" smtClean="0"/>
                        <a:t>1959</a:t>
                      </a:r>
                      <a:endParaRPr lang="en-US" sz="1200" dirty="0"/>
                    </a:p>
                  </a:txBody>
                  <a:tcPr/>
                </a:tc>
                <a:tc>
                  <a:txBody>
                    <a:bodyPr/>
                    <a:lstStyle/>
                    <a:p>
                      <a:pPr algn="r"/>
                      <a:r>
                        <a:rPr lang="en-US" sz="1200" dirty="0" smtClean="0"/>
                        <a:t>24</a:t>
                      </a:r>
                      <a:endParaRPr lang="en-US" sz="1200" dirty="0"/>
                    </a:p>
                  </a:txBody>
                  <a:tcPr/>
                </a:tc>
                <a:tc>
                  <a:txBody>
                    <a:bodyPr/>
                    <a:lstStyle/>
                    <a:p>
                      <a:pPr algn="r"/>
                      <a:r>
                        <a:rPr lang="en-US" sz="1200" dirty="0" smtClean="0"/>
                        <a:t>12,359sf</a:t>
                      </a:r>
                      <a:endParaRPr lang="en-US" sz="1200" dirty="0"/>
                    </a:p>
                  </a:txBody>
                  <a:tcPr/>
                </a:tc>
                <a:tc>
                  <a:txBody>
                    <a:bodyPr/>
                    <a:lstStyle/>
                    <a:p>
                      <a:pPr algn="r"/>
                      <a:r>
                        <a:rPr lang="en-US" sz="1200" dirty="0" smtClean="0"/>
                        <a:t>238,294sf</a:t>
                      </a:r>
                      <a:endParaRPr lang="en-US" sz="1200" dirty="0"/>
                    </a:p>
                  </a:txBody>
                  <a:tcPr/>
                </a:tc>
                <a:tc>
                  <a:txBody>
                    <a:bodyPr/>
                    <a:lstStyle/>
                    <a:p>
                      <a:pPr algn="r"/>
                      <a:r>
                        <a:rPr lang="en-US" sz="1200" dirty="0" smtClean="0"/>
                        <a:t>19.3</a:t>
                      </a:r>
                      <a:endParaRPr lang="en-US" sz="1200" dirty="0"/>
                    </a:p>
                  </a:txBody>
                  <a:tcPr/>
                </a:tc>
                <a:tc>
                  <a:txBody>
                    <a:bodyPr/>
                    <a:lstStyle/>
                    <a:p>
                      <a:r>
                        <a:rPr lang="en-US" sz="1200" dirty="0" smtClean="0"/>
                        <a:t>15.0</a:t>
                      </a:r>
                      <a:endParaRPr lang="en-US" sz="1200" dirty="0"/>
                    </a:p>
                  </a:txBody>
                  <a:tcPr/>
                </a:tc>
                <a:tc>
                  <a:txBody>
                    <a:bodyPr/>
                    <a:lstStyle/>
                    <a:p>
                      <a:r>
                        <a:rPr lang="en-US" sz="1200" dirty="0" smtClean="0"/>
                        <a:t>15.0 to </a:t>
                      </a:r>
                      <a:r>
                        <a:rPr lang="en-US" sz="1200" u="sng" dirty="0" smtClean="0"/>
                        <a:t>21.6</a:t>
                      </a:r>
                      <a:r>
                        <a:rPr lang="en-US" sz="1200" dirty="0" smtClean="0"/>
                        <a:t>/24.6</a:t>
                      </a:r>
                      <a:endParaRPr lang="en-US" sz="1200" dirty="0"/>
                    </a:p>
                  </a:txBody>
                  <a:tcPr/>
                </a:tc>
                <a:tc>
                  <a:txBody>
                    <a:bodyPr/>
                    <a:lstStyle/>
                    <a:p>
                      <a:endParaRPr lang="en-US" sz="1200" dirty="0"/>
                    </a:p>
                  </a:txBody>
                  <a:tcPr/>
                </a:tc>
              </a:tr>
              <a:tr h="370840">
                <a:tc>
                  <a:txBody>
                    <a:bodyPr/>
                    <a:lstStyle/>
                    <a:p>
                      <a:r>
                        <a:rPr lang="en-US" sz="1200" dirty="0" smtClean="0"/>
                        <a:t>58</a:t>
                      </a:r>
                      <a:endParaRPr lang="en-US" sz="1200" dirty="0"/>
                    </a:p>
                  </a:txBody>
                  <a:tcPr/>
                </a:tc>
                <a:tc>
                  <a:txBody>
                    <a:bodyPr/>
                    <a:lstStyle/>
                    <a:p>
                      <a:pPr algn="ctr"/>
                      <a:r>
                        <a:rPr lang="en-US" sz="1200" dirty="0" smtClean="0"/>
                        <a:t>1930</a:t>
                      </a:r>
                      <a:endParaRPr lang="en-US" sz="1200" dirty="0"/>
                    </a:p>
                  </a:txBody>
                  <a:tcPr/>
                </a:tc>
                <a:tc>
                  <a:txBody>
                    <a:bodyPr/>
                    <a:lstStyle/>
                    <a:p>
                      <a:pPr algn="r"/>
                      <a:r>
                        <a:rPr lang="en-US" sz="1200" dirty="0" smtClean="0"/>
                        <a:t>26</a:t>
                      </a:r>
                      <a:endParaRPr lang="en-US" sz="1200" dirty="0"/>
                    </a:p>
                  </a:txBody>
                  <a:tcPr/>
                </a:tc>
                <a:tc>
                  <a:txBody>
                    <a:bodyPr/>
                    <a:lstStyle/>
                    <a:p>
                      <a:pPr algn="r"/>
                      <a:r>
                        <a:rPr lang="en-US" sz="1200" dirty="0" smtClean="0"/>
                        <a:t>14,812sf</a:t>
                      </a:r>
                      <a:endParaRPr lang="en-US" sz="1200" dirty="0"/>
                    </a:p>
                  </a:txBody>
                  <a:tcPr/>
                </a:tc>
                <a:tc>
                  <a:txBody>
                    <a:bodyPr/>
                    <a:lstStyle/>
                    <a:p>
                      <a:pPr algn="r"/>
                      <a:r>
                        <a:rPr lang="en-US" sz="1200" dirty="0" smtClean="0"/>
                        <a:t>246,605sf</a:t>
                      </a:r>
                      <a:endParaRPr lang="en-US" sz="1200" dirty="0"/>
                    </a:p>
                  </a:txBody>
                  <a:tcPr/>
                </a:tc>
                <a:tc>
                  <a:txBody>
                    <a:bodyPr/>
                    <a:lstStyle/>
                    <a:p>
                      <a:pPr algn="r"/>
                      <a:r>
                        <a:rPr lang="en-US" sz="1200" dirty="0" smtClean="0"/>
                        <a:t>16.7</a:t>
                      </a:r>
                      <a:endParaRPr lang="en-US" sz="1200" dirty="0"/>
                    </a:p>
                  </a:txBody>
                  <a:tcPr/>
                </a:tc>
                <a:tc>
                  <a:txBody>
                    <a:bodyPr/>
                    <a:lstStyle/>
                    <a:p>
                      <a:r>
                        <a:rPr lang="en-US" sz="1200" dirty="0" smtClean="0"/>
                        <a:t>14.5</a:t>
                      </a:r>
                      <a:endParaRPr lang="en-US" sz="1200" dirty="0"/>
                    </a:p>
                  </a:txBody>
                  <a:tcPr/>
                </a:tc>
                <a:tc>
                  <a:txBody>
                    <a:bodyPr/>
                    <a:lstStyle/>
                    <a:p>
                      <a:r>
                        <a:rPr lang="en-US" sz="1200" dirty="0" smtClean="0"/>
                        <a:t>14.5</a:t>
                      </a:r>
                      <a:r>
                        <a:rPr lang="en-US" sz="1200" baseline="0" dirty="0" smtClean="0"/>
                        <a:t> to </a:t>
                      </a:r>
                      <a:r>
                        <a:rPr lang="en-US" sz="1200" u="sng" baseline="0" dirty="0" smtClean="0"/>
                        <a:t>21.6</a:t>
                      </a:r>
                      <a:r>
                        <a:rPr lang="en-US" sz="1200" baseline="0" dirty="0" smtClean="0"/>
                        <a:t>/24.6</a:t>
                      </a:r>
                      <a:endParaRPr lang="en-US" sz="1200" dirty="0"/>
                    </a:p>
                  </a:txBody>
                  <a:tcPr/>
                </a:tc>
                <a:tc>
                  <a:txBody>
                    <a:bodyPr/>
                    <a:lstStyle/>
                    <a:p>
                      <a:endParaRPr lang="en-US" sz="1200" dirty="0"/>
                    </a:p>
                  </a:txBody>
                  <a:tcPr/>
                </a:tc>
              </a:tr>
            </a:tbl>
          </a:graphicData>
        </a:graphic>
      </p:graphicFrame>
      <p:sp>
        <p:nvSpPr>
          <p:cNvPr id="32" name="TextBox 31"/>
          <p:cNvSpPr txBox="1"/>
          <p:nvPr/>
        </p:nvSpPr>
        <p:spPr>
          <a:xfrm>
            <a:off x="-1" y="3102078"/>
            <a:ext cx="2120705" cy="1615827"/>
          </a:xfrm>
          <a:prstGeom prst="rect">
            <a:avLst/>
          </a:prstGeom>
          <a:noFill/>
        </p:spPr>
        <p:txBody>
          <a:bodyPr wrap="square" rtlCol="0">
            <a:spAutoFit/>
          </a:bodyPr>
          <a:lstStyle/>
          <a:p>
            <a:r>
              <a:rPr lang="en-US" sz="1100" dirty="0" smtClean="0"/>
              <a:t>101 Park Av was built just before the Special Midtown District created the lower density midblock district.  It is a tower in a </a:t>
            </a:r>
            <a:r>
              <a:rPr lang="en-US" sz="1100" dirty="0" err="1" smtClean="0"/>
              <a:t>bonused</a:t>
            </a:r>
            <a:r>
              <a:rPr lang="en-US" sz="1100" dirty="0" smtClean="0"/>
              <a:t> plaza and should have an FAR of 18.0.  The 20.6 FAR reported by ZOLA may reflect gross floor area rather than zoning floor area.</a:t>
            </a:r>
            <a:endParaRPr lang="en-US" sz="1100" dirty="0"/>
          </a:p>
        </p:txBody>
      </p:sp>
      <p:sp>
        <p:nvSpPr>
          <p:cNvPr id="29" name="TextBox 28"/>
          <p:cNvSpPr txBox="1"/>
          <p:nvPr/>
        </p:nvSpPr>
        <p:spPr>
          <a:xfrm>
            <a:off x="5020204" y="971188"/>
            <a:ext cx="52182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49 </a:t>
            </a:r>
            <a:r>
              <a:rPr lang="en-US" sz="1000" dirty="0" err="1" smtClean="0"/>
              <a:t>fls</a:t>
            </a:r>
            <a:endParaRPr lang="en-US" sz="1000" dirty="0"/>
          </a:p>
        </p:txBody>
      </p:sp>
      <p:cxnSp>
        <p:nvCxnSpPr>
          <p:cNvPr id="30" name="Straight Arrow Connector 29"/>
          <p:cNvCxnSpPr/>
          <p:nvPr/>
        </p:nvCxnSpPr>
        <p:spPr>
          <a:xfrm>
            <a:off x="5452137" y="1096566"/>
            <a:ext cx="3331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007402" y="143836"/>
            <a:ext cx="52182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82 </a:t>
            </a:r>
            <a:r>
              <a:rPr lang="en-US" sz="1000" dirty="0" err="1" smtClean="0"/>
              <a:t>fls</a:t>
            </a:r>
            <a:endParaRPr lang="en-US" sz="1000" dirty="0"/>
          </a:p>
        </p:txBody>
      </p:sp>
      <p:cxnSp>
        <p:nvCxnSpPr>
          <p:cNvPr id="35" name="Straight Arrow Connector 34"/>
          <p:cNvCxnSpPr>
            <a:endCxn id="79" idx="0"/>
          </p:cNvCxnSpPr>
          <p:nvPr/>
        </p:nvCxnSpPr>
        <p:spPr>
          <a:xfrm flipV="1">
            <a:off x="5439335" y="1281"/>
            <a:ext cx="376518" cy="2679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5791200" y="1150308"/>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791328" y="1118716"/>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791200" y="1086358"/>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794707" y="1054870"/>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794051" y="1023584"/>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794911" y="988051"/>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791200" y="953082"/>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795447" y="919302"/>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794375" y="888697"/>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798086" y="857513"/>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5797430" y="818805"/>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5797758" y="785509"/>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5797758" y="749552"/>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799345" y="715330"/>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801864" y="683016"/>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801223" y="648652"/>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802142" y="615323"/>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800590" y="585555"/>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800725" y="551775"/>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804190" y="519625"/>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804190" y="489866"/>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5804190" y="454943"/>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5807283" y="423296"/>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5808492" y="389516"/>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5805903" y="355249"/>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5808610" y="320674"/>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5811785" y="285259"/>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5811785" y="249373"/>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5811785" y="216861"/>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814492" y="184952"/>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5811785" y="146538"/>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5811785" y="109790"/>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5813715" y="77414"/>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5813715" y="37276"/>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5813715" y="3568"/>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5813923" y="-30609"/>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815853" y="-66160"/>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815853" y="-103123"/>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815853" y="-136831"/>
            <a:ext cx="361950" cy="2000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00025">
                <a:moveTo>
                  <a:pt x="0" y="138112"/>
                </a:moveTo>
                <a:lnTo>
                  <a:pt x="185738" y="0"/>
                </a:lnTo>
                <a:lnTo>
                  <a:pt x="361950" y="52387"/>
                </a:lnTo>
                <a:lnTo>
                  <a:pt x="185738" y="200025"/>
                </a:lnTo>
                <a:lnTo>
                  <a:pt x="190500" y="200025"/>
                </a:lnTo>
                <a:lnTo>
                  <a:pt x="0" y="138112"/>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 y="4847167"/>
            <a:ext cx="980306" cy="307777"/>
          </a:xfrm>
          <a:prstGeom prst="rect">
            <a:avLst/>
          </a:prstGeom>
          <a:noFill/>
        </p:spPr>
        <p:txBody>
          <a:bodyPr wrap="none" rtlCol="0">
            <a:spAutoFit/>
          </a:bodyPr>
          <a:lstStyle/>
          <a:p>
            <a:r>
              <a:rPr lang="en-US" sz="1400" dirty="0" smtClean="0"/>
              <a:t>Block 1305</a:t>
            </a:r>
            <a:endParaRPr lang="en-US" sz="1400" dirty="0"/>
          </a:p>
        </p:txBody>
      </p:sp>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5300" y="0"/>
            <a:ext cx="2032878" cy="400110"/>
          </a:xfrm>
          <a:prstGeom prst="rect">
            <a:avLst/>
          </a:prstGeom>
          <a:noFill/>
        </p:spPr>
        <p:txBody>
          <a:bodyPr wrap="none" rtlCol="0">
            <a:spAutoFit/>
          </a:bodyPr>
          <a:lstStyle/>
          <a:p>
            <a:r>
              <a:rPr lang="en-US" sz="2000" dirty="0" smtClean="0"/>
              <a:t>866 Third (1 of 2)</a:t>
            </a:r>
            <a:endParaRPr lang="en-US" sz="2000" dirty="0"/>
          </a:p>
        </p:txBody>
      </p:sp>
      <p:sp>
        <p:nvSpPr>
          <p:cNvPr id="7" name="TextBox 6"/>
          <p:cNvSpPr txBox="1"/>
          <p:nvPr/>
        </p:nvSpPr>
        <p:spPr>
          <a:xfrm>
            <a:off x="8532334" y="6642556"/>
            <a:ext cx="582211" cy="215444"/>
          </a:xfrm>
          <a:prstGeom prst="rect">
            <a:avLst/>
          </a:prstGeom>
          <a:noFill/>
        </p:spPr>
        <p:txBody>
          <a:bodyPr wrap="none" rtlCol="0">
            <a:spAutoFit/>
          </a:bodyPr>
          <a:lstStyle/>
          <a:p>
            <a:r>
              <a:rPr lang="en-US" sz="800" dirty="0" smtClean="0"/>
              <a:t>27 Jun 17</a:t>
            </a:r>
            <a:endParaRPr lang="en-US" sz="800" dirty="0"/>
          </a:p>
        </p:txBody>
      </p:sp>
      <p:sp>
        <p:nvSpPr>
          <p:cNvPr id="8" name="TextBox 7"/>
          <p:cNvSpPr txBox="1"/>
          <p:nvPr/>
        </p:nvSpPr>
        <p:spPr>
          <a:xfrm>
            <a:off x="6858000" y="457200"/>
            <a:ext cx="2286000" cy="4832092"/>
          </a:xfrm>
          <a:prstGeom prst="rect">
            <a:avLst/>
          </a:prstGeom>
          <a:noFill/>
        </p:spPr>
        <p:txBody>
          <a:bodyPr wrap="square" rtlCol="0">
            <a:spAutoFit/>
          </a:bodyPr>
          <a:lstStyle/>
          <a:p>
            <a:r>
              <a:rPr lang="en-US" sz="1100" dirty="0" smtClean="0"/>
              <a:t>The EIS for the rezoning of East Midtown identifies 866 Third Av (block 1307, lot 7501) as Projected Development Site 13.</a:t>
            </a:r>
          </a:p>
          <a:p>
            <a:endParaRPr lang="en-US" sz="1100" dirty="0" smtClean="0"/>
          </a:p>
          <a:p>
            <a:r>
              <a:rPr lang="en-US" sz="1100" dirty="0" smtClean="0"/>
              <a:t>The building is fully built, at approximately 14.9 FAR, and would be considered unlikely to be redeveloped under the current zoning which only allows 12.0 and 15.0 FAR.  However, it will be in an Other Transit Improvement Zone Subarea of the East Midtown </a:t>
            </a:r>
            <a:r>
              <a:rPr lang="en-US" sz="1100" dirty="0" err="1" smtClean="0"/>
              <a:t>Subdistrict</a:t>
            </a:r>
            <a:r>
              <a:rPr lang="en-US" sz="1100" dirty="0" smtClean="0"/>
              <a:t> and able to earn an FAR of 23.0 as-of-right  by certification through transit improvements and the transfer of development rights from landmarks or 26.0 FAR by also obtaining a special permit for a public concourse or a transit improvement.  At these densities redevelopment may be attractive.</a:t>
            </a:r>
          </a:p>
          <a:p>
            <a:endParaRPr lang="en-US" sz="1100" dirty="0" smtClean="0"/>
          </a:p>
          <a:p>
            <a:r>
              <a:rPr lang="en-US" sz="1100" dirty="0" smtClean="0"/>
              <a:t>The current building at 866 Third Av is 30 floors tall.  The anticipated redevelopment is 58 floors tall, taller than the 47 floor height of  599 Lexington Av.</a:t>
            </a:r>
            <a:endParaRPr lang="en-US" sz="1100" dirty="0"/>
          </a:p>
        </p:txBody>
      </p:sp>
      <p:pic>
        <p:nvPicPr>
          <p:cNvPr id="3" name="Picture 2"/>
          <p:cNvPicPr>
            <a:picLocks noChangeAspect="1"/>
          </p:cNvPicPr>
          <p:nvPr/>
        </p:nvPicPr>
        <p:blipFill rotWithShape="1">
          <a:blip r:embed="rId2"/>
          <a:srcRect l="9281" t="14992" r="45436" b="7994"/>
          <a:stretch/>
        </p:blipFill>
        <p:spPr>
          <a:xfrm>
            <a:off x="4763577" y="130306"/>
            <a:ext cx="2123451" cy="2888973"/>
          </a:xfrm>
          <a:prstGeom prst="rect">
            <a:avLst/>
          </a:prstGeom>
        </p:spPr>
      </p:pic>
      <p:pic>
        <p:nvPicPr>
          <p:cNvPr id="12" name="Picture 11"/>
          <p:cNvPicPr>
            <a:picLocks noChangeAspect="1"/>
          </p:cNvPicPr>
          <p:nvPr/>
        </p:nvPicPr>
        <p:blipFill rotWithShape="1">
          <a:blip r:embed="rId3"/>
          <a:srcRect l="40001" t="43564" r="53809" b="28906"/>
          <a:stretch/>
        </p:blipFill>
        <p:spPr>
          <a:xfrm>
            <a:off x="5831712" y="1093278"/>
            <a:ext cx="500760" cy="1781550"/>
          </a:xfrm>
          <a:prstGeom prst="rect">
            <a:avLst/>
          </a:prstGeom>
        </p:spPr>
      </p:pic>
      <p:pic>
        <p:nvPicPr>
          <p:cNvPr id="14" name="Picture 13"/>
          <p:cNvPicPr>
            <a:picLocks noChangeAspect="1"/>
          </p:cNvPicPr>
          <p:nvPr/>
        </p:nvPicPr>
        <p:blipFill rotWithShape="1">
          <a:blip r:embed="rId4"/>
          <a:srcRect l="23928" t="16034" r="32381" b="8938"/>
          <a:stretch/>
        </p:blipFill>
        <p:spPr>
          <a:xfrm>
            <a:off x="-1" y="121353"/>
            <a:ext cx="2119087" cy="2911212"/>
          </a:xfrm>
          <a:prstGeom prst="rect">
            <a:avLst/>
          </a:prstGeom>
        </p:spPr>
      </p:pic>
      <p:pic>
        <p:nvPicPr>
          <p:cNvPr id="16" name="Picture 15"/>
          <p:cNvPicPr>
            <a:picLocks noChangeAspect="1"/>
          </p:cNvPicPr>
          <p:nvPr/>
        </p:nvPicPr>
        <p:blipFill rotWithShape="1">
          <a:blip r:embed="rId2"/>
          <a:srcRect l="15871" t="53994" r="54341" b="6336"/>
          <a:stretch/>
        </p:blipFill>
        <p:spPr>
          <a:xfrm>
            <a:off x="2198670" y="133561"/>
            <a:ext cx="2476773" cy="2883931"/>
          </a:xfrm>
          <a:prstGeom prst="rect">
            <a:avLst/>
          </a:prstGeom>
        </p:spPr>
      </p:pic>
      <p:sp>
        <p:nvSpPr>
          <p:cNvPr id="17" name="TextBox 16"/>
          <p:cNvSpPr txBox="1"/>
          <p:nvPr/>
        </p:nvSpPr>
        <p:spPr>
          <a:xfrm>
            <a:off x="3622871" y="961659"/>
            <a:ext cx="553169" cy="261610"/>
          </a:xfrm>
          <a:prstGeom prst="rect">
            <a:avLst/>
          </a:prstGeom>
          <a:noFill/>
        </p:spPr>
        <p:txBody>
          <a:bodyPr wrap="none" rtlCol="0">
            <a:spAutoFit/>
          </a:bodyPr>
          <a:lstStyle/>
          <a:p>
            <a:r>
              <a:rPr lang="en-US" sz="1100" dirty="0" smtClean="0"/>
              <a:t>C6-4.5</a:t>
            </a:r>
            <a:endParaRPr lang="en-US" sz="1100" dirty="0"/>
          </a:p>
        </p:txBody>
      </p:sp>
      <p:sp>
        <p:nvSpPr>
          <p:cNvPr id="18" name="TextBox 17"/>
          <p:cNvSpPr txBox="1"/>
          <p:nvPr/>
        </p:nvSpPr>
        <p:spPr>
          <a:xfrm>
            <a:off x="-12327" y="374322"/>
            <a:ext cx="1121998"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599 Lexington Av</a:t>
            </a:r>
            <a:endParaRPr lang="en-US" sz="1000" dirty="0"/>
          </a:p>
        </p:txBody>
      </p:sp>
      <p:cxnSp>
        <p:nvCxnSpPr>
          <p:cNvPr id="19" name="Straight Arrow Connector 18"/>
          <p:cNvCxnSpPr>
            <a:stCxn id="18" idx="2"/>
          </p:cNvCxnSpPr>
          <p:nvPr/>
        </p:nvCxnSpPr>
        <p:spPr>
          <a:xfrm>
            <a:off x="548672" y="620543"/>
            <a:ext cx="126984" cy="9673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4818" y="2786404"/>
            <a:ext cx="801384"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155 E 52 St</a:t>
            </a:r>
            <a:endParaRPr lang="en-US" sz="1000" dirty="0"/>
          </a:p>
        </p:txBody>
      </p:sp>
      <p:cxnSp>
        <p:nvCxnSpPr>
          <p:cNvPr id="21" name="Straight Arrow Connector 20"/>
          <p:cNvCxnSpPr>
            <a:stCxn id="20" idx="0"/>
          </p:cNvCxnSpPr>
          <p:nvPr/>
        </p:nvCxnSpPr>
        <p:spPr>
          <a:xfrm flipV="1">
            <a:off x="475510" y="2622944"/>
            <a:ext cx="456072" cy="1634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42378" y="1384155"/>
            <a:ext cx="930267" cy="254379"/>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866 Third Av</a:t>
            </a:r>
            <a:endParaRPr lang="en-US" sz="1000" dirty="0"/>
          </a:p>
        </p:txBody>
      </p:sp>
      <p:cxnSp>
        <p:nvCxnSpPr>
          <p:cNvPr id="23" name="Straight Arrow Connector 22"/>
          <p:cNvCxnSpPr>
            <a:stCxn id="22" idx="2"/>
          </p:cNvCxnSpPr>
          <p:nvPr/>
        </p:nvCxnSpPr>
        <p:spPr>
          <a:xfrm flipH="1">
            <a:off x="1260889" y="1638534"/>
            <a:ext cx="346623" cy="6335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89662" y="123288"/>
            <a:ext cx="129474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866 Third Av at 23.0 FAR as per DCP.</a:t>
            </a:r>
            <a:endParaRPr lang="en-US" sz="1000" dirty="0"/>
          </a:p>
        </p:txBody>
      </p:sp>
      <p:cxnSp>
        <p:nvCxnSpPr>
          <p:cNvPr id="25" name="Straight Arrow Connector 24"/>
          <p:cNvCxnSpPr>
            <a:stCxn id="24" idx="2"/>
          </p:cNvCxnSpPr>
          <p:nvPr/>
        </p:nvCxnSpPr>
        <p:spPr>
          <a:xfrm flipH="1">
            <a:off x="6107646" y="523398"/>
            <a:ext cx="129388"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959447" y="1559583"/>
            <a:ext cx="314061" cy="246221"/>
          </a:xfrm>
          <a:prstGeom prst="rect">
            <a:avLst/>
          </a:prstGeom>
          <a:solidFill>
            <a:schemeClr val="bg1">
              <a:alpha val="49000"/>
            </a:schemeClr>
          </a:solidFill>
        </p:spPr>
        <p:txBody>
          <a:bodyPr wrap="square" rtlCol="0">
            <a:spAutoFit/>
          </a:bodyPr>
          <a:lstStyle/>
          <a:p>
            <a:r>
              <a:rPr lang="en-US" sz="1000" dirty="0" smtClean="0"/>
              <a:t>23</a:t>
            </a:r>
            <a:endParaRPr lang="en-US" sz="1000" dirty="0"/>
          </a:p>
        </p:txBody>
      </p:sp>
      <p:sp>
        <p:nvSpPr>
          <p:cNvPr id="27" name="TextBox 26"/>
          <p:cNvSpPr txBox="1"/>
          <p:nvPr/>
        </p:nvSpPr>
        <p:spPr>
          <a:xfrm>
            <a:off x="3365754" y="2062632"/>
            <a:ext cx="371795" cy="246221"/>
          </a:xfrm>
          <a:prstGeom prst="rect">
            <a:avLst/>
          </a:prstGeom>
          <a:solidFill>
            <a:schemeClr val="bg1">
              <a:alpha val="49000"/>
            </a:schemeClr>
          </a:solidFill>
        </p:spPr>
        <p:txBody>
          <a:bodyPr wrap="square" rtlCol="0">
            <a:spAutoFit/>
          </a:bodyPr>
          <a:lstStyle/>
          <a:p>
            <a:r>
              <a:rPr lang="en-US" sz="1000" dirty="0" smtClean="0"/>
              <a:t>29</a:t>
            </a:r>
            <a:endParaRPr lang="en-US" sz="1000" dirty="0"/>
          </a:p>
        </p:txBody>
      </p:sp>
      <p:sp>
        <p:nvSpPr>
          <p:cNvPr id="28" name="TextBox 27"/>
          <p:cNvSpPr txBox="1"/>
          <p:nvPr/>
        </p:nvSpPr>
        <p:spPr>
          <a:xfrm>
            <a:off x="3771242" y="1984053"/>
            <a:ext cx="477081" cy="246221"/>
          </a:xfrm>
          <a:prstGeom prst="rect">
            <a:avLst/>
          </a:prstGeom>
          <a:solidFill>
            <a:schemeClr val="bg1">
              <a:alpha val="49000"/>
            </a:schemeClr>
          </a:solidFill>
        </p:spPr>
        <p:txBody>
          <a:bodyPr wrap="square" rtlCol="0">
            <a:spAutoFit/>
          </a:bodyPr>
          <a:lstStyle/>
          <a:p>
            <a:r>
              <a:rPr lang="en-US" sz="1000" dirty="0" smtClean="0"/>
              <a:t>7501</a:t>
            </a:r>
            <a:endParaRPr lang="en-US" sz="1000" dirty="0"/>
          </a:p>
        </p:txBody>
      </p:sp>
      <p:sp>
        <p:nvSpPr>
          <p:cNvPr id="36" name="TextBox 35"/>
          <p:cNvSpPr txBox="1"/>
          <p:nvPr/>
        </p:nvSpPr>
        <p:spPr>
          <a:xfrm>
            <a:off x="3561670" y="1587913"/>
            <a:ext cx="363060" cy="246221"/>
          </a:xfrm>
          <a:prstGeom prst="rect">
            <a:avLst/>
          </a:prstGeom>
          <a:solidFill>
            <a:schemeClr val="bg1">
              <a:alpha val="49000"/>
            </a:schemeClr>
          </a:solidFill>
        </p:spPr>
        <p:txBody>
          <a:bodyPr wrap="square" rtlCol="0">
            <a:spAutoFit/>
          </a:bodyPr>
          <a:lstStyle/>
          <a:p>
            <a:r>
              <a:rPr lang="en-US" sz="1000" dirty="0" smtClean="0"/>
              <a:t>43</a:t>
            </a:r>
            <a:endParaRPr lang="en-US" sz="1000" dirty="0"/>
          </a:p>
        </p:txBody>
      </p:sp>
      <p:sp>
        <p:nvSpPr>
          <p:cNvPr id="29" name="TextBox 28"/>
          <p:cNvSpPr txBox="1"/>
          <p:nvPr/>
        </p:nvSpPr>
        <p:spPr>
          <a:xfrm>
            <a:off x="2542303" y="867479"/>
            <a:ext cx="446062" cy="261610"/>
          </a:xfrm>
          <a:prstGeom prst="rect">
            <a:avLst/>
          </a:prstGeom>
          <a:noFill/>
        </p:spPr>
        <p:txBody>
          <a:bodyPr wrap="none" rtlCol="0">
            <a:spAutoFit/>
          </a:bodyPr>
          <a:lstStyle/>
          <a:p>
            <a:r>
              <a:rPr lang="en-US" sz="1100" dirty="0" smtClean="0"/>
              <a:t>C6-6</a:t>
            </a:r>
            <a:endParaRPr lang="en-US" sz="1100" dirty="0"/>
          </a:p>
        </p:txBody>
      </p:sp>
      <p:graphicFrame>
        <p:nvGraphicFramePr>
          <p:cNvPr id="30" name="Table 29"/>
          <p:cNvGraphicFramePr>
            <a:graphicFrameLocks noGrp="1"/>
          </p:cNvGraphicFramePr>
          <p:nvPr>
            <p:extLst>
              <p:ext uri="{D42A27DB-BD31-4B8C-83A1-F6EECF244321}">
                <p14:modId xmlns:p14="http://schemas.microsoft.com/office/powerpoint/2010/main" val="1740556093"/>
              </p:ext>
            </p:extLst>
          </p:nvPr>
        </p:nvGraphicFramePr>
        <p:xfrm>
          <a:off x="12330" y="4772629"/>
          <a:ext cx="6855304" cy="1940560"/>
        </p:xfrm>
        <a:graphic>
          <a:graphicData uri="http://schemas.openxmlformats.org/drawingml/2006/table">
            <a:tbl>
              <a:tblPr firstRow="1" bandRow="1">
                <a:tableStyleId>{1FECB4D8-DB02-4DC6-A0A2-4F2EBAE1DC90}</a:tableStyleId>
              </a:tblPr>
              <a:tblGrid>
                <a:gridCol w="559170"/>
                <a:gridCol w="508000"/>
                <a:gridCol w="368300"/>
                <a:gridCol w="736600"/>
                <a:gridCol w="812800"/>
                <a:gridCol w="495300"/>
                <a:gridCol w="584200"/>
                <a:gridCol w="1257300"/>
                <a:gridCol w="1533634"/>
              </a:tblGrid>
              <a:tr h="0">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Available zoning floor area, </a:t>
                      </a:r>
                      <a:r>
                        <a:rPr lang="en-US" sz="1200" u="sng" dirty="0" err="1" smtClean="0"/>
                        <a:t>AoR</a:t>
                      </a:r>
                      <a:endParaRPr lang="en-US" sz="1200" u="sng" dirty="0" smtClean="0"/>
                    </a:p>
                  </a:txBody>
                  <a:tcPr/>
                </a:tc>
              </a:tr>
              <a:tr h="370840">
                <a:tc>
                  <a:txBody>
                    <a:bodyPr/>
                    <a:lstStyle/>
                    <a:p>
                      <a:r>
                        <a:rPr lang="en-US" sz="1200" dirty="0" smtClean="0"/>
                        <a:t>7501</a:t>
                      </a:r>
                      <a:endParaRPr lang="en-US" sz="1200" dirty="0"/>
                    </a:p>
                  </a:txBody>
                  <a:tcPr/>
                </a:tc>
                <a:tc>
                  <a:txBody>
                    <a:bodyPr/>
                    <a:lstStyle/>
                    <a:p>
                      <a:pPr algn="ctr"/>
                      <a:r>
                        <a:rPr lang="en-US" sz="1200" dirty="0" smtClean="0"/>
                        <a:t>1966</a:t>
                      </a:r>
                      <a:endParaRPr lang="en-US" sz="1200" dirty="0"/>
                    </a:p>
                  </a:txBody>
                  <a:tcPr/>
                </a:tc>
                <a:tc>
                  <a:txBody>
                    <a:bodyPr/>
                    <a:lstStyle/>
                    <a:p>
                      <a:pPr algn="r"/>
                      <a:r>
                        <a:rPr lang="en-US" sz="1200" dirty="0" smtClean="0"/>
                        <a:t>30</a:t>
                      </a:r>
                      <a:endParaRPr lang="en-US" sz="1200" dirty="0"/>
                    </a:p>
                  </a:txBody>
                  <a:tcPr/>
                </a:tc>
                <a:tc>
                  <a:txBody>
                    <a:bodyPr/>
                    <a:lstStyle/>
                    <a:p>
                      <a:pPr algn="r"/>
                      <a:r>
                        <a:rPr lang="en-US" sz="1200" dirty="0" smtClean="0"/>
                        <a:t>25,100sf</a:t>
                      </a:r>
                      <a:endParaRPr lang="en-US" sz="1200" dirty="0"/>
                    </a:p>
                  </a:txBody>
                  <a:tcPr/>
                </a:tc>
                <a:tc>
                  <a:txBody>
                    <a:bodyPr/>
                    <a:lstStyle/>
                    <a:p>
                      <a:pPr algn="r"/>
                      <a:r>
                        <a:rPr lang="en-US" sz="1200" dirty="0" smtClean="0"/>
                        <a:t>373,078sf</a:t>
                      </a:r>
                      <a:endParaRPr lang="en-US" sz="1200" dirty="0"/>
                    </a:p>
                  </a:txBody>
                  <a:tcPr/>
                </a:tc>
                <a:tc>
                  <a:txBody>
                    <a:bodyPr/>
                    <a:lstStyle/>
                    <a:p>
                      <a:pPr algn="r"/>
                      <a:r>
                        <a:rPr lang="en-US" sz="1200" dirty="0" smtClean="0"/>
                        <a:t>14.9</a:t>
                      </a:r>
                      <a:endParaRPr lang="en-US" sz="1200" dirty="0"/>
                    </a:p>
                  </a:txBody>
                  <a:tcPr/>
                </a:tc>
                <a:tc>
                  <a:txBody>
                    <a:bodyPr/>
                    <a:lstStyle/>
                    <a:p>
                      <a:r>
                        <a:rPr lang="en-US" sz="1200" dirty="0" smtClean="0"/>
                        <a:t>14.8</a:t>
                      </a:r>
                      <a:endParaRPr lang="en-US" sz="1200" dirty="0"/>
                    </a:p>
                  </a:txBody>
                  <a:tcPr/>
                </a:tc>
                <a:tc>
                  <a:txBody>
                    <a:bodyPr/>
                    <a:lstStyle/>
                    <a:p>
                      <a:r>
                        <a:rPr lang="en-US" sz="1200" dirty="0" smtClean="0"/>
                        <a:t>14.8 to </a:t>
                      </a:r>
                      <a:r>
                        <a:rPr lang="en-US" sz="1200" u="sng" dirty="0" smtClean="0"/>
                        <a:t>23.0</a:t>
                      </a:r>
                      <a:r>
                        <a:rPr lang="en-US" sz="1200" dirty="0" smtClean="0"/>
                        <a:t>/26.0</a:t>
                      </a:r>
                      <a:endParaRPr lang="en-US" sz="1200" dirty="0"/>
                    </a:p>
                  </a:txBody>
                  <a:tcPr/>
                </a:tc>
                <a:tc>
                  <a:txBody>
                    <a:bodyPr/>
                    <a:lstStyle/>
                    <a:p>
                      <a:endParaRPr lang="en-US" sz="1200" dirty="0"/>
                    </a:p>
                  </a:txBody>
                  <a:tcPr/>
                </a:tc>
              </a:tr>
              <a:tr h="370840">
                <a:tc>
                  <a:txBody>
                    <a:bodyPr/>
                    <a:lstStyle/>
                    <a:p>
                      <a:r>
                        <a:rPr lang="en-US" sz="1200" dirty="0" smtClean="0"/>
                        <a:t>23</a:t>
                      </a:r>
                      <a:endParaRPr lang="en-US" sz="1200" dirty="0"/>
                    </a:p>
                  </a:txBody>
                  <a:tcPr/>
                </a:tc>
                <a:tc>
                  <a:txBody>
                    <a:bodyPr/>
                    <a:lstStyle/>
                    <a:p>
                      <a:pPr algn="ctr"/>
                      <a:r>
                        <a:rPr lang="en-US" sz="1200" dirty="0" smtClean="0"/>
                        <a:t>1985</a:t>
                      </a:r>
                      <a:endParaRPr lang="en-US" sz="1200" dirty="0"/>
                    </a:p>
                  </a:txBody>
                  <a:tcPr/>
                </a:tc>
                <a:tc>
                  <a:txBody>
                    <a:bodyPr/>
                    <a:lstStyle/>
                    <a:p>
                      <a:pPr algn="r"/>
                      <a:r>
                        <a:rPr lang="en-US" sz="1200" dirty="0" smtClean="0"/>
                        <a:t>47</a:t>
                      </a:r>
                      <a:endParaRPr lang="en-US" sz="1200" dirty="0"/>
                    </a:p>
                  </a:txBody>
                  <a:tcPr/>
                </a:tc>
                <a:tc>
                  <a:txBody>
                    <a:bodyPr/>
                    <a:lstStyle/>
                    <a:p>
                      <a:pPr algn="r"/>
                      <a:r>
                        <a:rPr lang="en-US" sz="1200" dirty="0" smtClean="0"/>
                        <a:t>45,022sf</a:t>
                      </a:r>
                      <a:endParaRPr lang="en-US" sz="1200" dirty="0"/>
                    </a:p>
                  </a:txBody>
                  <a:tcPr/>
                </a:tc>
                <a:tc>
                  <a:txBody>
                    <a:bodyPr/>
                    <a:lstStyle/>
                    <a:p>
                      <a:pPr algn="r"/>
                      <a:r>
                        <a:rPr lang="en-US" sz="1200" dirty="0" smtClean="0"/>
                        <a:t>984,485sf</a:t>
                      </a:r>
                      <a:endParaRPr lang="en-US" sz="1200" dirty="0"/>
                    </a:p>
                  </a:txBody>
                  <a:tcPr/>
                </a:tc>
                <a:tc>
                  <a:txBody>
                    <a:bodyPr/>
                    <a:lstStyle/>
                    <a:p>
                      <a:pPr algn="r"/>
                      <a:r>
                        <a:rPr lang="en-US" sz="1200" dirty="0" smtClean="0"/>
                        <a:t>21.9</a:t>
                      </a:r>
                      <a:endParaRPr lang="en-US" sz="1200" dirty="0"/>
                    </a:p>
                  </a:txBody>
                  <a:tcPr/>
                </a:tc>
                <a:tc>
                  <a:txBody>
                    <a:bodyPr/>
                    <a:lstStyle/>
                    <a:p>
                      <a:r>
                        <a:rPr lang="en-US" sz="1200" dirty="0" smtClean="0"/>
                        <a:t>13.7</a:t>
                      </a:r>
                      <a:endParaRPr lang="en-US" sz="1200" dirty="0"/>
                    </a:p>
                  </a:txBody>
                  <a:tcPr/>
                </a:tc>
                <a:tc>
                  <a:txBody>
                    <a:bodyPr/>
                    <a:lstStyle/>
                    <a:p>
                      <a:r>
                        <a:rPr lang="en-US" sz="1200" dirty="0" smtClean="0"/>
                        <a:t>13.7 to </a:t>
                      </a:r>
                      <a:r>
                        <a:rPr lang="en-US" sz="1200" u="sng" dirty="0" smtClean="0"/>
                        <a:t>23.0</a:t>
                      </a:r>
                      <a:r>
                        <a:rPr lang="en-US" sz="1200" dirty="0" smtClean="0"/>
                        <a:t>/26.0</a:t>
                      </a:r>
                      <a:endParaRPr lang="en-US" sz="1200" dirty="0"/>
                    </a:p>
                  </a:txBody>
                  <a:tcPr/>
                </a:tc>
                <a:tc>
                  <a:txBody>
                    <a:bodyPr/>
                    <a:lstStyle/>
                    <a:p>
                      <a:endParaRPr lang="en-US" sz="1200" dirty="0"/>
                    </a:p>
                  </a:txBody>
                  <a:tcPr/>
                </a:tc>
              </a:tr>
              <a:tr h="370840">
                <a:tc>
                  <a:txBody>
                    <a:bodyPr/>
                    <a:lstStyle/>
                    <a:p>
                      <a:r>
                        <a:rPr lang="en-US" sz="1200" dirty="0" smtClean="0"/>
                        <a:t>29</a:t>
                      </a:r>
                      <a:endParaRPr lang="en-US" sz="1200" dirty="0"/>
                    </a:p>
                  </a:txBody>
                  <a:tcPr/>
                </a:tc>
                <a:tc>
                  <a:txBody>
                    <a:bodyPr/>
                    <a:lstStyle/>
                    <a:p>
                      <a:pPr algn="ctr"/>
                      <a:r>
                        <a:rPr lang="en-US" sz="1200" dirty="0" smtClean="0"/>
                        <a:t>1929</a:t>
                      </a:r>
                      <a:endParaRPr lang="en-US" sz="1200" dirty="0"/>
                    </a:p>
                  </a:txBody>
                  <a:tcPr/>
                </a:tc>
                <a:tc>
                  <a:txBody>
                    <a:bodyPr/>
                    <a:lstStyle/>
                    <a:p>
                      <a:pPr algn="r"/>
                      <a:r>
                        <a:rPr lang="en-US" sz="1200" dirty="0" smtClean="0"/>
                        <a:t>9</a:t>
                      </a:r>
                      <a:endParaRPr lang="en-US" sz="1200" dirty="0"/>
                    </a:p>
                  </a:txBody>
                  <a:tcPr/>
                </a:tc>
                <a:tc>
                  <a:txBody>
                    <a:bodyPr/>
                    <a:lstStyle/>
                    <a:p>
                      <a:pPr algn="r"/>
                      <a:r>
                        <a:rPr lang="en-US" sz="1200" dirty="0" smtClean="0"/>
                        <a:t>9,050sf</a:t>
                      </a:r>
                      <a:endParaRPr lang="en-US" sz="1200" dirty="0"/>
                    </a:p>
                  </a:txBody>
                  <a:tcPr/>
                </a:tc>
                <a:tc>
                  <a:txBody>
                    <a:bodyPr/>
                    <a:lstStyle/>
                    <a:p>
                      <a:pPr algn="r"/>
                      <a:r>
                        <a:rPr lang="en-US" sz="1200" dirty="0" smtClean="0"/>
                        <a:t>66,386sf</a:t>
                      </a:r>
                      <a:endParaRPr lang="en-US" sz="1200" dirty="0"/>
                    </a:p>
                  </a:txBody>
                  <a:tcPr/>
                </a:tc>
                <a:tc>
                  <a:txBody>
                    <a:bodyPr/>
                    <a:lstStyle/>
                    <a:p>
                      <a:pPr algn="r"/>
                      <a:r>
                        <a:rPr lang="en-US" sz="1200" dirty="0" smtClean="0"/>
                        <a:t>7.3</a:t>
                      </a:r>
                      <a:endParaRPr lang="en-US" sz="1200" dirty="0"/>
                    </a:p>
                  </a:txBody>
                  <a:tcPr/>
                </a:tc>
                <a:tc>
                  <a:txBody>
                    <a:bodyPr/>
                    <a:lstStyle/>
                    <a:p>
                      <a:r>
                        <a:rPr lang="en-US" sz="1200" dirty="0" smtClean="0"/>
                        <a:t>12.7</a:t>
                      </a:r>
                      <a:endParaRPr lang="en-US" sz="1200" dirty="0"/>
                    </a:p>
                  </a:txBody>
                  <a:tcPr/>
                </a:tc>
                <a:tc>
                  <a:txBody>
                    <a:bodyPr/>
                    <a:lstStyle/>
                    <a:p>
                      <a:r>
                        <a:rPr lang="en-US" sz="1200" baseline="0" dirty="0" smtClean="0"/>
                        <a:t>12.7 to </a:t>
                      </a:r>
                      <a:r>
                        <a:rPr lang="en-US" sz="1200" u="sng" baseline="0" dirty="0" smtClean="0"/>
                        <a:t>23.0</a:t>
                      </a:r>
                      <a:r>
                        <a:rPr lang="en-US" sz="1200" baseline="0" dirty="0" smtClean="0"/>
                        <a:t>/26.0</a:t>
                      </a:r>
                      <a:endParaRPr lang="en-US" sz="1200" dirty="0"/>
                    </a:p>
                  </a:txBody>
                  <a:tcPr/>
                </a:tc>
                <a:tc>
                  <a:txBody>
                    <a:bodyPr/>
                    <a:lstStyle/>
                    <a:p>
                      <a:r>
                        <a:rPr lang="en-US" sz="1200" dirty="0" smtClean="0"/>
                        <a:t>110 </a:t>
                      </a:r>
                      <a:r>
                        <a:rPr lang="en-US" sz="1200" dirty="0" err="1" smtClean="0"/>
                        <a:t>dus</a:t>
                      </a:r>
                      <a:endParaRPr lang="en-US" sz="1200" dirty="0"/>
                    </a:p>
                  </a:txBody>
                  <a:tcPr/>
                </a:tc>
              </a:tr>
              <a:tr h="370840">
                <a:tc>
                  <a:txBody>
                    <a:bodyPr/>
                    <a:lstStyle/>
                    <a:p>
                      <a:r>
                        <a:rPr lang="en-US" sz="1200" dirty="0" smtClean="0"/>
                        <a:t>43</a:t>
                      </a:r>
                      <a:endParaRPr lang="en-US" sz="1200" dirty="0"/>
                    </a:p>
                  </a:txBody>
                  <a:tcPr/>
                </a:tc>
                <a:tc>
                  <a:txBody>
                    <a:bodyPr/>
                    <a:lstStyle/>
                    <a:p>
                      <a:pPr algn="ctr"/>
                      <a:r>
                        <a:rPr lang="en-US" sz="1200" dirty="0" smtClean="0"/>
                        <a:t>1963</a:t>
                      </a:r>
                      <a:endParaRPr lang="en-US" sz="1200" dirty="0"/>
                    </a:p>
                  </a:txBody>
                  <a:tcPr/>
                </a:tc>
                <a:tc>
                  <a:txBody>
                    <a:bodyPr/>
                    <a:lstStyle/>
                    <a:p>
                      <a:pPr algn="r"/>
                      <a:r>
                        <a:rPr lang="en-US" sz="1200" dirty="0" smtClean="0"/>
                        <a:t>8</a:t>
                      </a:r>
                      <a:endParaRPr lang="en-US" sz="1200" dirty="0"/>
                    </a:p>
                  </a:txBody>
                  <a:tcPr/>
                </a:tc>
                <a:tc>
                  <a:txBody>
                    <a:bodyPr/>
                    <a:lstStyle/>
                    <a:p>
                      <a:pPr algn="r"/>
                      <a:r>
                        <a:rPr lang="en-US" sz="1200" dirty="0" smtClean="0"/>
                        <a:t>5,020sf</a:t>
                      </a:r>
                      <a:endParaRPr lang="en-US" sz="1200" dirty="0"/>
                    </a:p>
                  </a:txBody>
                  <a:tcPr/>
                </a:tc>
                <a:tc>
                  <a:txBody>
                    <a:bodyPr/>
                    <a:lstStyle/>
                    <a:p>
                      <a:pPr algn="r"/>
                      <a:r>
                        <a:rPr lang="en-US" sz="1200" dirty="0" smtClean="0"/>
                        <a:t>38,602sf</a:t>
                      </a:r>
                      <a:endParaRPr lang="en-US" sz="1200" dirty="0"/>
                    </a:p>
                  </a:txBody>
                  <a:tcPr/>
                </a:tc>
                <a:tc>
                  <a:txBody>
                    <a:bodyPr/>
                    <a:lstStyle/>
                    <a:p>
                      <a:pPr algn="r"/>
                      <a:r>
                        <a:rPr lang="en-US" sz="1200" dirty="0" smtClean="0"/>
                        <a:t>7.7</a:t>
                      </a:r>
                      <a:endParaRPr lang="en-US" sz="1200" dirty="0"/>
                    </a:p>
                  </a:txBody>
                  <a:tcPr/>
                </a:tc>
                <a:tc>
                  <a:txBody>
                    <a:bodyPr/>
                    <a:lstStyle/>
                    <a:p>
                      <a:r>
                        <a:rPr lang="en-US" sz="1200" dirty="0" smtClean="0"/>
                        <a:t>12.0</a:t>
                      </a:r>
                      <a:endParaRPr lang="en-US" sz="1200" dirty="0"/>
                    </a:p>
                  </a:txBody>
                  <a:tcPr/>
                </a:tc>
                <a:tc>
                  <a:txBody>
                    <a:bodyPr/>
                    <a:lstStyle/>
                    <a:p>
                      <a:r>
                        <a:rPr lang="en-US" sz="1200" dirty="0" smtClean="0"/>
                        <a:t>12.0 to </a:t>
                      </a:r>
                      <a:r>
                        <a:rPr lang="en-US" sz="1200" u="sng" dirty="0" smtClean="0"/>
                        <a:t>23.0</a:t>
                      </a:r>
                      <a:r>
                        <a:rPr lang="en-US" sz="1200" dirty="0" smtClean="0"/>
                        <a:t>/26.0</a:t>
                      </a:r>
                      <a:endParaRPr lang="en-US" sz="1200" dirty="0"/>
                    </a:p>
                  </a:txBody>
                  <a:tcPr/>
                </a:tc>
                <a:tc>
                  <a:txBody>
                    <a:bodyPr/>
                    <a:lstStyle/>
                    <a:p>
                      <a:r>
                        <a:rPr lang="en-US" sz="1200" dirty="0" smtClean="0"/>
                        <a:t>garage</a:t>
                      </a:r>
                      <a:endParaRPr lang="en-US" sz="1200" dirty="0"/>
                    </a:p>
                  </a:txBody>
                  <a:tcPr/>
                </a:tc>
              </a:tr>
            </a:tbl>
          </a:graphicData>
        </a:graphic>
      </p:graphicFrame>
      <p:sp>
        <p:nvSpPr>
          <p:cNvPr id="31" name="TextBox 30"/>
          <p:cNvSpPr txBox="1"/>
          <p:nvPr/>
        </p:nvSpPr>
        <p:spPr>
          <a:xfrm>
            <a:off x="4440" y="4520973"/>
            <a:ext cx="980306" cy="307777"/>
          </a:xfrm>
          <a:prstGeom prst="rect">
            <a:avLst/>
          </a:prstGeom>
          <a:noFill/>
        </p:spPr>
        <p:txBody>
          <a:bodyPr wrap="none" rtlCol="0">
            <a:spAutoFit/>
          </a:bodyPr>
          <a:lstStyle/>
          <a:p>
            <a:r>
              <a:rPr lang="en-US" sz="1400" dirty="0" smtClean="0"/>
              <a:t>Block 1307</a:t>
            </a:r>
            <a:endParaRPr lang="en-US" sz="1400" dirty="0"/>
          </a:p>
        </p:txBody>
      </p:sp>
      <p:sp>
        <p:nvSpPr>
          <p:cNvPr id="33" name="TextBox 32"/>
          <p:cNvSpPr txBox="1"/>
          <p:nvPr/>
        </p:nvSpPr>
        <p:spPr>
          <a:xfrm>
            <a:off x="2202570" y="2442422"/>
            <a:ext cx="1721730" cy="553998"/>
          </a:xfrm>
          <a:prstGeom prst="rect">
            <a:avLst/>
          </a:prstGeom>
          <a:solidFill>
            <a:schemeClr val="bg1">
              <a:alpha val="49000"/>
            </a:schemeClr>
          </a:solidFill>
        </p:spPr>
        <p:txBody>
          <a:bodyPr wrap="square" rtlCol="0">
            <a:spAutoFit/>
          </a:bodyPr>
          <a:lstStyle/>
          <a:p>
            <a:r>
              <a:rPr lang="en-US" sz="1000" dirty="0" smtClean="0"/>
              <a:t>C6-4.5 midblock district was established in 1982, before 599 Lexington was built.</a:t>
            </a:r>
            <a:endParaRPr lang="en-US" sz="1000" dirty="0"/>
          </a:p>
        </p:txBody>
      </p:sp>
    </p:spTree>
    <p:extLst>
      <p:ext uri="{BB962C8B-B14F-4D97-AF65-F5344CB8AC3E}">
        <p14:creationId xmlns:p14="http://schemas.microsoft.com/office/powerpoint/2010/main" val="2012891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5300" y="0"/>
            <a:ext cx="2032878" cy="400110"/>
          </a:xfrm>
          <a:prstGeom prst="rect">
            <a:avLst/>
          </a:prstGeom>
          <a:noFill/>
        </p:spPr>
        <p:txBody>
          <a:bodyPr wrap="none" rtlCol="0">
            <a:spAutoFit/>
          </a:bodyPr>
          <a:lstStyle/>
          <a:p>
            <a:r>
              <a:rPr lang="en-US" sz="2000" dirty="0" smtClean="0"/>
              <a:t>866 Third (2 of 2)</a:t>
            </a:r>
            <a:endParaRPr lang="en-US" sz="2000" dirty="0"/>
          </a:p>
        </p:txBody>
      </p:sp>
      <p:sp>
        <p:nvSpPr>
          <p:cNvPr id="7" name="TextBox 6"/>
          <p:cNvSpPr txBox="1"/>
          <p:nvPr/>
        </p:nvSpPr>
        <p:spPr>
          <a:xfrm>
            <a:off x="8532334" y="6642556"/>
            <a:ext cx="582211" cy="215444"/>
          </a:xfrm>
          <a:prstGeom prst="rect">
            <a:avLst/>
          </a:prstGeom>
          <a:noFill/>
        </p:spPr>
        <p:txBody>
          <a:bodyPr wrap="none" rtlCol="0">
            <a:spAutoFit/>
          </a:bodyPr>
          <a:lstStyle/>
          <a:p>
            <a:r>
              <a:rPr lang="en-US" sz="800" dirty="0" smtClean="0"/>
              <a:t>28 Jun 17</a:t>
            </a:r>
            <a:endParaRPr lang="en-US" sz="800" dirty="0"/>
          </a:p>
        </p:txBody>
      </p:sp>
      <p:sp>
        <p:nvSpPr>
          <p:cNvPr id="8" name="TextBox 7"/>
          <p:cNvSpPr txBox="1"/>
          <p:nvPr/>
        </p:nvSpPr>
        <p:spPr>
          <a:xfrm>
            <a:off x="6858000" y="457200"/>
            <a:ext cx="2286000" cy="6186311"/>
          </a:xfrm>
          <a:prstGeom prst="rect">
            <a:avLst/>
          </a:prstGeom>
          <a:noFill/>
        </p:spPr>
        <p:txBody>
          <a:bodyPr wrap="square" rtlCol="0">
            <a:spAutoFit/>
          </a:bodyPr>
          <a:lstStyle/>
          <a:p>
            <a:r>
              <a:rPr lang="en-US" sz="1100" dirty="0" smtClean="0"/>
              <a:t>In East Midtown it is proposed that Qualifying Sites be allowed to earn large amounts of additional zoning floor area.  In some cases it is anticipated that the much higher FAR will induce an older building to be replaced by a much bigger new building.  In other cases a site could earn the zoning floor area and transfer it to an adjacent development site by merging the zoning lots.</a:t>
            </a:r>
          </a:p>
          <a:p>
            <a:endParaRPr lang="en-US" sz="1100" dirty="0" smtClean="0"/>
          </a:p>
          <a:p>
            <a:r>
              <a:rPr lang="en-US" sz="1100" dirty="0" smtClean="0"/>
              <a:t>In the case of 866 Third Av between 368,000 and 631,000 </a:t>
            </a:r>
            <a:r>
              <a:rPr lang="en-US" sz="1100" dirty="0" err="1" smtClean="0"/>
              <a:t>sf</a:t>
            </a:r>
            <a:r>
              <a:rPr lang="en-US" sz="1100" dirty="0" smtClean="0"/>
              <a:t> could be available from 599 Lexington Av.  The amount depends on whether a special permit for a public concourse or for a transit improvement is used to increase the FAR from 21.6 to 24.6.  This would translate to an additional 14.7 to 21.2 FAR at 866 Third Av.  The footprint FAR of 360 Lexington Av could thereby increase from the anticipated 23.0 to 37.7 as-of-right by certification or, by special permit, from 26.0 to 47.2.</a:t>
            </a:r>
          </a:p>
          <a:p>
            <a:endParaRPr lang="en-US" sz="1100" dirty="0" smtClean="0"/>
          </a:p>
          <a:p>
            <a:r>
              <a:rPr lang="en-US" sz="1100" dirty="0" smtClean="0"/>
              <a:t>The anticipated redevelopment at 866 Third Av is 58 floors tall.  The practical incorporation of the additional FAR in a new building would probably require a larger footprint, perhaps by demolishing or building over the apartment building and garage in the midblock.</a:t>
            </a:r>
            <a:endParaRPr lang="en-US" sz="1100" dirty="0"/>
          </a:p>
        </p:txBody>
      </p:sp>
      <p:pic>
        <p:nvPicPr>
          <p:cNvPr id="3" name="Picture 2"/>
          <p:cNvPicPr>
            <a:picLocks noChangeAspect="1"/>
          </p:cNvPicPr>
          <p:nvPr/>
        </p:nvPicPr>
        <p:blipFill rotWithShape="1">
          <a:blip r:embed="rId2"/>
          <a:srcRect l="9281" t="14992" r="45436" b="7994"/>
          <a:stretch/>
        </p:blipFill>
        <p:spPr>
          <a:xfrm>
            <a:off x="4763577" y="140580"/>
            <a:ext cx="2123451" cy="2888973"/>
          </a:xfrm>
          <a:prstGeom prst="rect">
            <a:avLst/>
          </a:prstGeom>
        </p:spPr>
      </p:pic>
      <p:pic>
        <p:nvPicPr>
          <p:cNvPr id="12" name="Picture 11"/>
          <p:cNvPicPr>
            <a:picLocks noChangeAspect="1"/>
          </p:cNvPicPr>
          <p:nvPr/>
        </p:nvPicPr>
        <p:blipFill rotWithShape="1">
          <a:blip r:embed="rId3"/>
          <a:srcRect l="40001" t="43564" r="53809" b="28906"/>
          <a:stretch/>
        </p:blipFill>
        <p:spPr>
          <a:xfrm>
            <a:off x="5831712" y="1103552"/>
            <a:ext cx="500760" cy="1781550"/>
          </a:xfrm>
          <a:prstGeom prst="rect">
            <a:avLst/>
          </a:prstGeom>
        </p:spPr>
      </p:pic>
      <p:pic>
        <p:nvPicPr>
          <p:cNvPr id="14" name="Picture 13"/>
          <p:cNvPicPr>
            <a:picLocks noChangeAspect="1"/>
          </p:cNvPicPr>
          <p:nvPr/>
        </p:nvPicPr>
        <p:blipFill rotWithShape="1">
          <a:blip r:embed="rId4"/>
          <a:srcRect l="23928" t="16034" r="32381" b="8938"/>
          <a:stretch/>
        </p:blipFill>
        <p:spPr>
          <a:xfrm>
            <a:off x="-1" y="131627"/>
            <a:ext cx="2119087" cy="2911212"/>
          </a:xfrm>
          <a:prstGeom prst="rect">
            <a:avLst/>
          </a:prstGeom>
        </p:spPr>
      </p:pic>
      <p:sp>
        <p:nvSpPr>
          <p:cNvPr id="18" name="TextBox 17"/>
          <p:cNvSpPr txBox="1"/>
          <p:nvPr/>
        </p:nvSpPr>
        <p:spPr>
          <a:xfrm>
            <a:off x="-12327" y="384596"/>
            <a:ext cx="1121998"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599 Lexington Av</a:t>
            </a:r>
            <a:endParaRPr lang="en-US" sz="1000" dirty="0"/>
          </a:p>
        </p:txBody>
      </p:sp>
      <p:cxnSp>
        <p:nvCxnSpPr>
          <p:cNvPr id="19" name="Straight Arrow Connector 18"/>
          <p:cNvCxnSpPr>
            <a:stCxn id="18" idx="2"/>
          </p:cNvCxnSpPr>
          <p:nvPr/>
        </p:nvCxnSpPr>
        <p:spPr>
          <a:xfrm>
            <a:off x="548672" y="630817"/>
            <a:ext cx="126984" cy="9673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4818" y="2796678"/>
            <a:ext cx="801384"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155 E 52 St</a:t>
            </a:r>
            <a:endParaRPr lang="en-US" sz="1000" dirty="0"/>
          </a:p>
        </p:txBody>
      </p:sp>
      <p:cxnSp>
        <p:nvCxnSpPr>
          <p:cNvPr id="21" name="Straight Arrow Connector 20"/>
          <p:cNvCxnSpPr>
            <a:stCxn id="20" idx="0"/>
          </p:cNvCxnSpPr>
          <p:nvPr/>
        </p:nvCxnSpPr>
        <p:spPr>
          <a:xfrm flipV="1">
            <a:off x="475510" y="2633218"/>
            <a:ext cx="456072" cy="1634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42378" y="1394429"/>
            <a:ext cx="930267" cy="254379"/>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866 Third Av</a:t>
            </a:r>
            <a:endParaRPr lang="en-US" sz="1000" dirty="0"/>
          </a:p>
        </p:txBody>
      </p:sp>
      <p:cxnSp>
        <p:nvCxnSpPr>
          <p:cNvPr id="23" name="Straight Arrow Connector 22"/>
          <p:cNvCxnSpPr>
            <a:stCxn id="22" idx="2"/>
          </p:cNvCxnSpPr>
          <p:nvPr/>
        </p:nvCxnSpPr>
        <p:spPr>
          <a:xfrm flipH="1">
            <a:off x="1260889" y="1648808"/>
            <a:ext cx="346623" cy="6335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89662" y="133562"/>
            <a:ext cx="129474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866 Third Av at 23.0 FAR as per DCP.</a:t>
            </a:r>
            <a:endParaRPr lang="en-US" sz="1000" dirty="0"/>
          </a:p>
        </p:txBody>
      </p:sp>
      <p:cxnSp>
        <p:nvCxnSpPr>
          <p:cNvPr id="25" name="Straight Arrow Connector 24"/>
          <p:cNvCxnSpPr/>
          <p:nvPr/>
        </p:nvCxnSpPr>
        <p:spPr>
          <a:xfrm flipH="1">
            <a:off x="6119976" y="521343"/>
            <a:ext cx="129388"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0" name="Table 29"/>
          <p:cNvGraphicFramePr>
            <a:graphicFrameLocks noGrp="1"/>
          </p:cNvGraphicFramePr>
          <p:nvPr>
            <p:extLst>
              <p:ext uri="{D42A27DB-BD31-4B8C-83A1-F6EECF244321}">
                <p14:modId xmlns:p14="http://schemas.microsoft.com/office/powerpoint/2010/main" val="2033192802"/>
              </p:ext>
            </p:extLst>
          </p:nvPr>
        </p:nvGraphicFramePr>
        <p:xfrm>
          <a:off x="0" y="5029200"/>
          <a:ext cx="6855304" cy="1569720"/>
        </p:xfrm>
        <a:graphic>
          <a:graphicData uri="http://schemas.openxmlformats.org/drawingml/2006/table">
            <a:tbl>
              <a:tblPr firstRow="1" bandRow="1">
                <a:tableStyleId>{1FECB4D8-DB02-4DC6-A0A2-4F2EBAE1DC90}</a:tableStyleId>
              </a:tblPr>
              <a:tblGrid>
                <a:gridCol w="533400"/>
                <a:gridCol w="546100"/>
                <a:gridCol w="368300"/>
                <a:gridCol w="736600"/>
                <a:gridCol w="863600"/>
                <a:gridCol w="495300"/>
                <a:gridCol w="787400"/>
                <a:gridCol w="1295400"/>
                <a:gridCol w="1229204"/>
              </a:tblGrid>
              <a:tr h="0">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zoning 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Available zoning floor area, </a:t>
                      </a:r>
                      <a:r>
                        <a:rPr lang="en-US" sz="1200" u="sng" dirty="0" err="1" smtClean="0"/>
                        <a:t>AoR</a:t>
                      </a:r>
                      <a:endParaRPr lang="en-US" sz="1200" u="sng" dirty="0" smtClean="0"/>
                    </a:p>
                  </a:txBody>
                  <a:tcPr/>
                </a:tc>
              </a:tr>
              <a:tr h="370840">
                <a:tc>
                  <a:txBody>
                    <a:bodyPr/>
                    <a:lstStyle/>
                    <a:p>
                      <a:r>
                        <a:rPr lang="en-US" sz="1200" dirty="0" smtClean="0"/>
                        <a:t>7501</a:t>
                      </a:r>
                      <a:endParaRPr lang="en-US" sz="1200" dirty="0"/>
                    </a:p>
                  </a:txBody>
                  <a:tcPr/>
                </a:tc>
                <a:tc>
                  <a:txBody>
                    <a:bodyPr/>
                    <a:lstStyle/>
                    <a:p>
                      <a:pPr algn="ctr"/>
                      <a:r>
                        <a:rPr lang="en-US" sz="1200" dirty="0" smtClean="0"/>
                        <a:t>1966</a:t>
                      </a:r>
                      <a:endParaRPr lang="en-US" sz="1200" dirty="0"/>
                    </a:p>
                  </a:txBody>
                  <a:tcPr/>
                </a:tc>
                <a:tc>
                  <a:txBody>
                    <a:bodyPr/>
                    <a:lstStyle/>
                    <a:p>
                      <a:pPr algn="r"/>
                      <a:r>
                        <a:rPr lang="en-US" sz="1200" dirty="0" smtClean="0"/>
                        <a:t>30</a:t>
                      </a:r>
                      <a:endParaRPr lang="en-US" sz="1200" dirty="0"/>
                    </a:p>
                  </a:txBody>
                  <a:tcPr/>
                </a:tc>
                <a:tc>
                  <a:txBody>
                    <a:bodyPr/>
                    <a:lstStyle/>
                    <a:p>
                      <a:pPr algn="r"/>
                      <a:r>
                        <a:rPr lang="en-US" sz="1200" dirty="0" smtClean="0"/>
                        <a:t>25,100sf</a:t>
                      </a:r>
                      <a:endParaRPr lang="en-US" sz="1200" dirty="0"/>
                    </a:p>
                  </a:txBody>
                  <a:tcPr/>
                </a:tc>
                <a:tc>
                  <a:txBody>
                    <a:bodyPr/>
                    <a:lstStyle/>
                    <a:p>
                      <a:pPr algn="r"/>
                      <a:r>
                        <a:rPr lang="en-US" sz="1200" dirty="0" smtClean="0"/>
                        <a:t>373,078sf</a:t>
                      </a:r>
                      <a:endParaRPr lang="en-US" sz="1200" dirty="0"/>
                    </a:p>
                  </a:txBody>
                  <a:tcPr/>
                </a:tc>
                <a:tc>
                  <a:txBody>
                    <a:bodyPr/>
                    <a:lstStyle/>
                    <a:p>
                      <a:pPr algn="r"/>
                      <a:r>
                        <a:rPr lang="en-US" sz="1200" dirty="0" smtClean="0"/>
                        <a:t>14.9</a:t>
                      </a:r>
                      <a:endParaRPr lang="en-US" sz="1200" dirty="0"/>
                    </a:p>
                  </a:txBody>
                  <a:tcPr/>
                </a:tc>
                <a:tc>
                  <a:txBody>
                    <a:bodyPr/>
                    <a:lstStyle/>
                    <a:p>
                      <a:r>
                        <a:rPr lang="en-US" sz="1200" dirty="0" smtClean="0"/>
                        <a:t>14.8</a:t>
                      </a:r>
                      <a:endParaRPr lang="en-US" sz="1200" dirty="0"/>
                    </a:p>
                  </a:txBody>
                  <a:tcPr/>
                </a:tc>
                <a:tc>
                  <a:txBody>
                    <a:bodyPr/>
                    <a:lstStyle/>
                    <a:p>
                      <a:r>
                        <a:rPr lang="en-US" sz="1200" dirty="0" smtClean="0"/>
                        <a:t>14.8 to </a:t>
                      </a:r>
                      <a:r>
                        <a:rPr lang="en-US" sz="1200" u="sng" dirty="0" smtClean="0"/>
                        <a:t>23.0</a:t>
                      </a:r>
                      <a:r>
                        <a:rPr lang="en-US" sz="1200" dirty="0" smtClean="0"/>
                        <a:t>/26.0</a:t>
                      </a:r>
                      <a:endParaRPr lang="en-US" sz="1200" dirty="0"/>
                    </a:p>
                  </a:txBody>
                  <a:tcPr/>
                </a:tc>
                <a:tc>
                  <a:txBody>
                    <a:bodyPr/>
                    <a:lstStyle/>
                    <a:p>
                      <a:pPr algn="r"/>
                      <a:r>
                        <a:rPr lang="en-US" sz="1200" dirty="0" smtClean="0"/>
                        <a:t>577,000sf</a:t>
                      </a:r>
                      <a:endParaRPr lang="en-US" sz="1200" dirty="0"/>
                    </a:p>
                  </a:txBody>
                  <a:tcPr/>
                </a:tc>
              </a:tr>
              <a:tr h="370840">
                <a:tc>
                  <a:txBody>
                    <a:bodyPr/>
                    <a:lstStyle/>
                    <a:p>
                      <a:r>
                        <a:rPr lang="en-US" sz="1200" dirty="0" smtClean="0"/>
                        <a:t>23</a:t>
                      </a:r>
                      <a:endParaRPr lang="en-US" sz="1200" dirty="0"/>
                    </a:p>
                  </a:txBody>
                  <a:tcPr/>
                </a:tc>
                <a:tc>
                  <a:txBody>
                    <a:bodyPr/>
                    <a:lstStyle/>
                    <a:p>
                      <a:pPr algn="ctr"/>
                      <a:r>
                        <a:rPr lang="en-US" sz="1200" dirty="0" smtClean="0"/>
                        <a:t>1985</a:t>
                      </a:r>
                      <a:endParaRPr lang="en-US" sz="1200" dirty="0"/>
                    </a:p>
                  </a:txBody>
                  <a:tcPr/>
                </a:tc>
                <a:tc>
                  <a:txBody>
                    <a:bodyPr/>
                    <a:lstStyle/>
                    <a:p>
                      <a:pPr algn="r"/>
                      <a:r>
                        <a:rPr lang="en-US" sz="1200" dirty="0" smtClean="0"/>
                        <a:t>47</a:t>
                      </a:r>
                      <a:endParaRPr lang="en-US" sz="1200" dirty="0"/>
                    </a:p>
                  </a:txBody>
                  <a:tcPr/>
                </a:tc>
                <a:tc rowSpan="2">
                  <a:txBody>
                    <a:bodyPr/>
                    <a:lstStyle/>
                    <a:p>
                      <a:pPr algn="r"/>
                      <a:r>
                        <a:rPr lang="en-US" sz="1200" dirty="0" smtClean="0"/>
                        <a:t>54,187sf</a:t>
                      </a:r>
                      <a:endParaRPr lang="en-US" sz="1200" dirty="0"/>
                    </a:p>
                  </a:txBody>
                  <a:tcPr anchor="ctr"/>
                </a:tc>
                <a:tc>
                  <a:txBody>
                    <a:bodyPr/>
                    <a:lstStyle/>
                    <a:p>
                      <a:pPr algn="r"/>
                      <a:r>
                        <a:rPr lang="en-US" sz="1200" dirty="0" smtClean="0"/>
                        <a:t>816,588sf</a:t>
                      </a:r>
                      <a:endParaRPr lang="en-US" sz="1200" dirty="0"/>
                    </a:p>
                  </a:txBody>
                  <a:tcPr/>
                </a:tc>
                <a:tc rowSpan="2">
                  <a:txBody>
                    <a:bodyPr/>
                    <a:lstStyle/>
                    <a:p>
                      <a:pPr algn="r"/>
                      <a:r>
                        <a:rPr lang="en-US" sz="1200" dirty="0" smtClean="0"/>
                        <a:t>16.2</a:t>
                      </a:r>
                      <a:endParaRPr lang="en-US" sz="1200" dirty="0"/>
                    </a:p>
                  </a:txBody>
                  <a:tcPr anchor="ctr"/>
                </a:tc>
                <a:tc rowSpan="2">
                  <a:txBody>
                    <a:bodyPr/>
                    <a:lstStyle/>
                    <a:p>
                      <a:r>
                        <a:rPr lang="en-US" sz="1200" dirty="0" smtClean="0"/>
                        <a:t>13.5/16.2</a:t>
                      </a:r>
                      <a:endParaRPr lang="en-US" sz="1200" dirty="0"/>
                    </a:p>
                  </a:txBody>
                  <a:tcPr anchor="ctr"/>
                </a:tc>
                <a:tc rowSpan="2">
                  <a:txBody>
                    <a:bodyPr/>
                    <a:lstStyle/>
                    <a:p>
                      <a:pPr algn="r"/>
                      <a:r>
                        <a:rPr lang="en-US" sz="1200" u="sng" dirty="0" smtClean="0"/>
                        <a:t>23.0</a:t>
                      </a:r>
                      <a:r>
                        <a:rPr lang="en-US" sz="1200" dirty="0" smtClean="0"/>
                        <a:t>/26.0</a:t>
                      </a:r>
                      <a:endParaRPr lang="en-US" sz="1200" dirty="0"/>
                    </a:p>
                  </a:txBody>
                  <a:tcPr anchor="ctr"/>
                </a:tc>
                <a:tc rowSpan="2">
                  <a:txBody>
                    <a:bodyPr/>
                    <a:lstStyle/>
                    <a:p>
                      <a:pPr algn="r"/>
                      <a:r>
                        <a:rPr lang="en-US" sz="1200" dirty="0" smtClean="0"/>
                        <a:t>368,000sf</a:t>
                      </a:r>
                      <a:endParaRPr lang="en-US" sz="1200" dirty="0"/>
                    </a:p>
                  </a:txBody>
                  <a:tcPr anchor="ctr"/>
                </a:tc>
              </a:tr>
              <a:tr h="370840">
                <a:tc>
                  <a:txBody>
                    <a:bodyPr/>
                    <a:lstStyle/>
                    <a:p>
                      <a:r>
                        <a:rPr lang="en-US" sz="1200" dirty="0" smtClean="0"/>
                        <a:t>29</a:t>
                      </a:r>
                      <a:endParaRPr lang="en-US" sz="1200" dirty="0"/>
                    </a:p>
                  </a:txBody>
                  <a:tcPr/>
                </a:tc>
                <a:tc>
                  <a:txBody>
                    <a:bodyPr/>
                    <a:lstStyle/>
                    <a:p>
                      <a:pPr algn="ctr"/>
                      <a:r>
                        <a:rPr lang="en-US" sz="1200" dirty="0" smtClean="0"/>
                        <a:t>1929</a:t>
                      </a:r>
                      <a:endParaRPr lang="en-US" sz="1200" dirty="0"/>
                    </a:p>
                  </a:txBody>
                  <a:tcPr/>
                </a:tc>
                <a:tc>
                  <a:txBody>
                    <a:bodyPr/>
                    <a:lstStyle/>
                    <a:p>
                      <a:pPr algn="r"/>
                      <a:r>
                        <a:rPr lang="en-US" sz="1200" dirty="0" smtClean="0"/>
                        <a:t>9</a:t>
                      </a:r>
                      <a:endParaRPr lang="en-US" sz="1200" dirty="0"/>
                    </a:p>
                  </a:txBody>
                  <a:tcPr/>
                </a:tc>
                <a:tc vMerge="1">
                  <a:txBody>
                    <a:bodyPr/>
                    <a:lstStyle/>
                    <a:p>
                      <a:pPr algn="r"/>
                      <a:endParaRPr lang="en-US" sz="1200" dirty="0"/>
                    </a:p>
                  </a:txBody>
                  <a:tcPr/>
                </a:tc>
                <a:tc>
                  <a:txBody>
                    <a:bodyPr/>
                    <a:lstStyle/>
                    <a:p>
                      <a:pPr algn="r"/>
                      <a:r>
                        <a:rPr lang="en-US" sz="1200" dirty="0" smtClean="0"/>
                        <a:t>61,174sf</a:t>
                      </a:r>
                      <a:endParaRPr lang="en-US" sz="1200" dirty="0"/>
                    </a:p>
                  </a:txBody>
                  <a:tcPr/>
                </a:tc>
                <a:tc vMerge="1">
                  <a:txBody>
                    <a:bodyPr/>
                    <a:lstStyle/>
                    <a:p>
                      <a:pPr algn="r"/>
                      <a:endParaRPr lang="en-US" sz="1200" dirty="0"/>
                    </a:p>
                  </a:txBody>
                  <a:tcPr/>
                </a:tc>
                <a:tc vMerge="1">
                  <a:txBody>
                    <a:bodyPr/>
                    <a:lstStyle/>
                    <a:p>
                      <a:endParaRPr lang="en-US" sz="1200" dirty="0"/>
                    </a:p>
                  </a:txBody>
                  <a:tcPr/>
                </a:tc>
                <a:tc vMerge="1">
                  <a:txBody>
                    <a:bodyPr/>
                    <a:lstStyle/>
                    <a:p>
                      <a:endParaRPr lang="en-US" sz="1200" dirty="0"/>
                    </a:p>
                  </a:txBody>
                  <a:tcPr/>
                </a:tc>
                <a:tc vMerge="1">
                  <a:txBody>
                    <a:bodyPr/>
                    <a:lstStyle/>
                    <a:p>
                      <a:endParaRPr lang="en-US" sz="1200" dirty="0"/>
                    </a:p>
                  </a:txBody>
                  <a:tcPr/>
                </a:tc>
              </a:tr>
            </a:tbl>
          </a:graphicData>
        </a:graphic>
      </p:graphicFrame>
      <p:sp>
        <p:nvSpPr>
          <p:cNvPr id="31" name="TextBox 30"/>
          <p:cNvSpPr txBox="1"/>
          <p:nvPr/>
        </p:nvSpPr>
        <p:spPr>
          <a:xfrm>
            <a:off x="-1" y="3072312"/>
            <a:ext cx="2120705" cy="1615827"/>
          </a:xfrm>
          <a:prstGeom prst="rect">
            <a:avLst/>
          </a:prstGeom>
          <a:noFill/>
        </p:spPr>
        <p:txBody>
          <a:bodyPr wrap="square" rtlCol="0">
            <a:spAutoFit/>
          </a:bodyPr>
          <a:lstStyle/>
          <a:p>
            <a:r>
              <a:rPr lang="en-US" sz="1100" dirty="0" smtClean="0"/>
              <a:t>599 Lexington Av was built just after the Special Midtown District created the lower density midblock district.  It is a tower in a plaza but earns its bonus for a subway access improvement.   The zoning lot includes 155 E 52 St.  With the 20% bonus its FAR is 16.2.  (C 840045 ZSM)</a:t>
            </a:r>
            <a:endParaRPr lang="en-US" sz="1100" dirty="0"/>
          </a:p>
        </p:txBody>
      </p:sp>
      <p:sp>
        <p:nvSpPr>
          <p:cNvPr id="32" name="TextBox 31"/>
          <p:cNvSpPr txBox="1"/>
          <p:nvPr/>
        </p:nvSpPr>
        <p:spPr>
          <a:xfrm>
            <a:off x="2334809" y="3052106"/>
            <a:ext cx="2120705" cy="1277273"/>
          </a:xfrm>
          <a:prstGeom prst="rect">
            <a:avLst/>
          </a:prstGeom>
          <a:noFill/>
        </p:spPr>
        <p:txBody>
          <a:bodyPr wrap="square" rtlCol="0">
            <a:spAutoFit/>
          </a:bodyPr>
          <a:lstStyle/>
          <a:p>
            <a:r>
              <a:rPr lang="en-US" sz="1100" dirty="0" smtClean="0"/>
              <a:t>In September of 1981 all of block 1307 was merged into a single zoning lot; however, when the special permit for 599 Lexington Av was approved in February 1984 the zoning lot was identified as what is now tax lots 23 and 29.</a:t>
            </a:r>
            <a:endParaRPr lang="en-US" sz="1100" dirty="0"/>
          </a:p>
        </p:txBody>
      </p:sp>
      <p:sp>
        <p:nvSpPr>
          <p:cNvPr id="33" name="TextBox 32"/>
          <p:cNvSpPr txBox="1"/>
          <p:nvPr/>
        </p:nvSpPr>
        <p:spPr>
          <a:xfrm>
            <a:off x="4792859" y="3044229"/>
            <a:ext cx="2120705" cy="1615827"/>
          </a:xfrm>
          <a:prstGeom prst="rect">
            <a:avLst/>
          </a:prstGeom>
          <a:noFill/>
        </p:spPr>
        <p:txBody>
          <a:bodyPr wrap="square" rtlCol="0">
            <a:spAutoFit/>
          </a:bodyPr>
          <a:lstStyle/>
          <a:p>
            <a:r>
              <a:rPr lang="en-US" sz="1100" dirty="0" smtClean="0"/>
              <a:t>866 Third Av has an “L” shaped site.  It is only 105 feet deep on 52 St but 145 feet deep on 53 St.  A more efficient site would allow a shorter building with larger floors.  This could be accomplished by incorporating the apartment building on lot 29 and the garage on lot 43.</a:t>
            </a:r>
            <a:endParaRPr lang="en-US" sz="1100" dirty="0"/>
          </a:p>
        </p:txBody>
      </p:sp>
      <p:sp>
        <p:nvSpPr>
          <p:cNvPr id="34" name="TextBox 33"/>
          <p:cNvSpPr txBox="1"/>
          <p:nvPr/>
        </p:nvSpPr>
        <p:spPr>
          <a:xfrm>
            <a:off x="0" y="4753600"/>
            <a:ext cx="981359" cy="307777"/>
          </a:xfrm>
          <a:prstGeom prst="rect">
            <a:avLst/>
          </a:prstGeom>
          <a:noFill/>
        </p:spPr>
        <p:txBody>
          <a:bodyPr wrap="none" rtlCol="0">
            <a:spAutoFit/>
          </a:bodyPr>
          <a:lstStyle/>
          <a:p>
            <a:r>
              <a:rPr lang="en-US" sz="1400" dirty="0" smtClean="0"/>
              <a:t>Block 1307</a:t>
            </a:r>
            <a:endParaRPr lang="en-US" sz="1400" dirty="0"/>
          </a:p>
        </p:txBody>
      </p:sp>
      <p:pic>
        <p:nvPicPr>
          <p:cNvPr id="35" name="Picture 34"/>
          <p:cNvPicPr>
            <a:picLocks noChangeAspect="1"/>
          </p:cNvPicPr>
          <p:nvPr/>
        </p:nvPicPr>
        <p:blipFill rotWithShape="1">
          <a:blip r:embed="rId2"/>
          <a:srcRect l="15871" t="53994" r="54341" b="6336"/>
          <a:stretch/>
        </p:blipFill>
        <p:spPr>
          <a:xfrm>
            <a:off x="2198670" y="133561"/>
            <a:ext cx="2476773" cy="2883931"/>
          </a:xfrm>
          <a:prstGeom prst="rect">
            <a:avLst/>
          </a:prstGeom>
        </p:spPr>
      </p:pic>
      <p:sp>
        <p:nvSpPr>
          <p:cNvPr id="37" name="TextBox 36"/>
          <p:cNvSpPr txBox="1"/>
          <p:nvPr/>
        </p:nvSpPr>
        <p:spPr>
          <a:xfrm>
            <a:off x="3622871" y="961659"/>
            <a:ext cx="553169" cy="261610"/>
          </a:xfrm>
          <a:prstGeom prst="rect">
            <a:avLst/>
          </a:prstGeom>
          <a:noFill/>
        </p:spPr>
        <p:txBody>
          <a:bodyPr wrap="none" rtlCol="0">
            <a:spAutoFit/>
          </a:bodyPr>
          <a:lstStyle/>
          <a:p>
            <a:r>
              <a:rPr lang="en-US" sz="1100" dirty="0" smtClean="0"/>
              <a:t>C6-4.5</a:t>
            </a:r>
            <a:endParaRPr lang="en-US" sz="1100" dirty="0"/>
          </a:p>
        </p:txBody>
      </p:sp>
      <p:sp>
        <p:nvSpPr>
          <p:cNvPr id="38" name="TextBox 37"/>
          <p:cNvSpPr txBox="1"/>
          <p:nvPr/>
        </p:nvSpPr>
        <p:spPr>
          <a:xfrm>
            <a:off x="2959447" y="1559583"/>
            <a:ext cx="314061" cy="246221"/>
          </a:xfrm>
          <a:prstGeom prst="rect">
            <a:avLst/>
          </a:prstGeom>
          <a:solidFill>
            <a:schemeClr val="bg1">
              <a:alpha val="49000"/>
            </a:schemeClr>
          </a:solidFill>
        </p:spPr>
        <p:txBody>
          <a:bodyPr wrap="square" rtlCol="0">
            <a:spAutoFit/>
          </a:bodyPr>
          <a:lstStyle/>
          <a:p>
            <a:r>
              <a:rPr lang="en-US" sz="1000" dirty="0" smtClean="0"/>
              <a:t>23</a:t>
            </a:r>
            <a:endParaRPr lang="en-US" sz="1000" dirty="0"/>
          </a:p>
        </p:txBody>
      </p:sp>
      <p:sp>
        <p:nvSpPr>
          <p:cNvPr id="39" name="TextBox 38"/>
          <p:cNvSpPr txBox="1"/>
          <p:nvPr/>
        </p:nvSpPr>
        <p:spPr>
          <a:xfrm>
            <a:off x="3365754" y="2062632"/>
            <a:ext cx="371795" cy="246221"/>
          </a:xfrm>
          <a:prstGeom prst="rect">
            <a:avLst/>
          </a:prstGeom>
          <a:solidFill>
            <a:schemeClr val="bg1">
              <a:alpha val="49000"/>
            </a:schemeClr>
          </a:solidFill>
        </p:spPr>
        <p:txBody>
          <a:bodyPr wrap="square" rtlCol="0">
            <a:spAutoFit/>
          </a:bodyPr>
          <a:lstStyle/>
          <a:p>
            <a:r>
              <a:rPr lang="en-US" sz="1000" dirty="0" smtClean="0"/>
              <a:t>29</a:t>
            </a:r>
            <a:endParaRPr lang="en-US" sz="1000" dirty="0"/>
          </a:p>
        </p:txBody>
      </p:sp>
      <p:sp>
        <p:nvSpPr>
          <p:cNvPr id="40" name="TextBox 39"/>
          <p:cNvSpPr txBox="1"/>
          <p:nvPr/>
        </p:nvSpPr>
        <p:spPr>
          <a:xfrm>
            <a:off x="3771242" y="1984053"/>
            <a:ext cx="477081" cy="246221"/>
          </a:xfrm>
          <a:prstGeom prst="rect">
            <a:avLst/>
          </a:prstGeom>
          <a:solidFill>
            <a:schemeClr val="bg1">
              <a:alpha val="49000"/>
            </a:schemeClr>
          </a:solidFill>
        </p:spPr>
        <p:txBody>
          <a:bodyPr wrap="square" rtlCol="0">
            <a:spAutoFit/>
          </a:bodyPr>
          <a:lstStyle/>
          <a:p>
            <a:r>
              <a:rPr lang="en-US" sz="1000" dirty="0" smtClean="0"/>
              <a:t>7501</a:t>
            </a:r>
            <a:endParaRPr lang="en-US" sz="1000" dirty="0"/>
          </a:p>
        </p:txBody>
      </p:sp>
      <p:sp>
        <p:nvSpPr>
          <p:cNvPr id="41" name="TextBox 40"/>
          <p:cNvSpPr txBox="1"/>
          <p:nvPr/>
        </p:nvSpPr>
        <p:spPr>
          <a:xfrm>
            <a:off x="3561670" y="1587913"/>
            <a:ext cx="363060" cy="246221"/>
          </a:xfrm>
          <a:prstGeom prst="rect">
            <a:avLst/>
          </a:prstGeom>
          <a:solidFill>
            <a:schemeClr val="bg1">
              <a:alpha val="49000"/>
            </a:schemeClr>
          </a:solidFill>
        </p:spPr>
        <p:txBody>
          <a:bodyPr wrap="square" rtlCol="0">
            <a:spAutoFit/>
          </a:bodyPr>
          <a:lstStyle/>
          <a:p>
            <a:r>
              <a:rPr lang="en-US" sz="1000" dirty="0" smtClean="0"/>
              <a:t>43</a:t>
            </a:r>
            <a:endParaRPr lang="en-US" sz="1000" dirty="0"/>
          </a:p>
        </p:txBody>
      </p:sp>
      <p:sp>
        <p:nvSpPr>
          <p:cNvPr id="42" name="TextBox 41"/>
          <p:cNvSpPr txBox="1"/>
          <p:nvPr/>
        </p:nvSpPr>
        <p:spPr>
          <a:xfrm>
            <a:off x="2542303" y="867479"/>
            <a:ext cx="446062" cy="261610"/>
          </a:xfrm>
          <a:prstGeom prst="rect">
            <a:avLst/>
          </a:prstGeom>
          <a:noFill/>
        </p:spPr>
        <p:txBody>
          <a:bodyPr wrap="none" rtlCol="0">
            <a:spAutoFit/>
          </a:bodyPr>
          <a:lstStyle/>
          <a:p>
            <a:r>
              <a:rPr lang="en-US" sz="1100" dirty="0" smtClean="0"/>
              <a:t>C6-6</a:t>
            </a:r>
            <a:endParaRPr lang="en-US" sz="1100" dirty="0"/>
          </a:p>
        </p:txBody>
      </p:sp>
      <p:sp>
        <p:nvSpPr>
          <p:cNvPr id="28" name="TextBox 27"/>
          <p:cNvSpPr txBox="1"/>
          <p:nvPr/>
        </p:nvSpPr>
        <p:spPr>
          <a:xfrm>
            <a:off x="2202570" y="2442422"/>
            <a:ext cx="1721730" cy="553998"/>
          </a:xfrm>
          <a:prstGeom prst="rect">
            <a:avLst/>
          </a:prstGeom>
          <a:solidFill>
            <a:schemeClr val="bg1">
              <a:alpha val="49000"/>
            </a:schemeClr>
          </a:solidFill>
        </p:spPr>
        <p:txBody>
          <a:bodyPr wrap="square" rtlCol="0">
            <a:spAutoFit/>
          </a:bodyPr>
          <a:lstStyle/>
          <a:p>
            <a:r>
              <a:rPr lang="en-US" sz="1000" dirty="0" smtClean="0"/>
              <a:t>C6-4.5 midblock district was established in 1982, before 599 Lexington was built.</a:t>
            </a:r>
            <a:endParaRPr lang="en-US" sz="1000" dirty="0"/>
          </a:p>
        </p:txBody>
      </p:sp>
    </p:spTree>
    <p:extLst>
      <p:ext uri="{BB962C8B-B14F-4D97-AF65-F5344CB8AC3E}">
        <p14:creationId xmlns:p14="http://schemas.microsoft.com/office/powerpoint/2010/main" val="2012891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845300" y="0"/>
            <a:ext cx="1974895" cy="400110"/>
          </a:xfrm>
          <a:prstGeom prst="rect">
            <a:avLst/>
          </a:prstGeom>
          <a:noFill/>
        </p:spPr>
        <p:txBody>
          <a:bodyPr wrap="none" rtlCol="0">
            <a:spAutoFit/>
          </a:bodyPr>
          <a:lstStyle/>
          <a:p>
            <a:r>
              <a:rPr lang="en-US" sz="2000" dirty="0" smtClean="0"/>
              <a:t>830 Third (1 of 2)</a:t>
            </a:r>
            <a:endParaRPr lang="en-US" sz="2000" dirty="0"/>
          </a:p>
        </p:txBody>
      </p:sp>
      <p:sp>
        <p:nvSpPr>
          <p:cNvPr id="17" name="TextBox 16"/>
          <p:cNvSpPr txBox="1"/>
          <p:nvPr/>
        </p:nvSpPr>
        <p:spPr>
          <a:xfrm>
            <a:off x="8532334" y="6642556"/>
            <a:ext cx="582211" cy="215444"/>
          </a:xfrm>
          <a:prstGeom prst="rect">
            <a:avLst/>
          </a:prstGeom>
          <a:noFill/>
        </p:spPr>
        <p:txBody>
          <a:bodyPr wrap="none" rtlCol="0">
            <a:spAutoFit/>
          </a:bodyPr>
          <a:lstStyle/>
          <a:p>
            <a:r>
              <a:rPr lang="en-US" sz="800" dirty="0" smtClean="0"/>
              <a:t>26 Jun 17</a:t>
            </a:r>
            <a:endParaRPr lang="en-US" sz="800" dirty="0"/>
          </a:p>
        </p:txBody>
      </p:sp>
      <p:sp>
        <p:nvSpPr>
          <p:cNvPr id="18" name="TextBox 17"/>
          <p:cNvSpPr txBox="1"/>
          <p:nvPr/>
        </p:nvSpPr>
        <p:spPr>
          <a:xfrm>
            <a:off x="6858000" y="457200"/>
            <a:ext cx="2286000" cy="4832093"/>
          </a:xfrm>
          <a:prstGeom prst="rect">
            <a:avLst/>
          </a:prstGeom>
          <a:noFill/>
        </p:spPr>
        <p:txBody>
          <a:bodyPr wrap="square" rtlCol="0">
            <a:spAutoFit/>
          </a:bodyPr>
          <a:lstStyle/>
          <a:p>
            <a:r>
              <a:rPr lang="en-US" sz="1100" dirty="0" smtClean="0"/>
              <a:t>The EIS for the rezoning of East Midtown identifies 155 E 50 St (block 1305, lot 33) and 830 Third Av (block 1305, lot 40) as Potential Development Site J.  Both are office buildings built before the 1981 Special Midtown Zoning District.</a:t>
            </a:r>
          </a:p>
          <a:p>
            <a:endParaRPr lang="en-US" sz="1100" dirty="0" smtClean="0"/>
          </a:p>
          <a:p>
            <a:r>
              <a:rPr lang="en-US" sz="1100" dirty="0" smtClean="0"/>
              <a:t>Both buildings are slightly </a:t>
            </a:r>
            <a:r>
              <a:rPr lang="en-US" sz="1100" dirty="0" err="1" smtClean="0"/>
              <a:t>underbuilt</a:t>
            </a:r>
            <a:r>
              <a:rPr lang="en-US" sz="1100" dirty="0" smtClean="0"/>
              <a:t>, at approximately 13.5 and 14.8 FAR respectively, and would be considered unlikely to be redeveloped under the current zoning.  However, both will be in the Northern Subarea of the East Midtown </a:t>
            </a:r>
            <a:r>
              <a:rPr lang="en-US" sz="1100" dirty="0" err="1" smtClean="0"/>
              <a:t>Subdistrict</a:t>
            </a:r>
            <a:r>
              <a:rPr lang="en-US" sz="1100" dirty="0" smtClean="0"/>
              <a:t> and able to earn an FAR of 18.0 as-of-right  by certification through the transfer of development rights from landmarks or 21.0 FAR by also obtaining a special permit for a public concourse.  At these densities redevelopment may be attractive.</a:t>
            </a:r>
          </a:p>
          <a:p>
            <a:endParaRPr lang="en-US" sz="1100" dirty="0" smtClean="0"/>
          </a:p>
          <a:p>
            <a:r>
              <a:rPr lang="en-US" sz="1100" dirty="0" smtClean="0"/>
              <a:t>The current buildings at 155 E 50 St and 830 Third Av are 19 and 13 floors tall.  The anticipated redevelopment is </a:t>
            </a:r>
            <a:r>
              <a:rPr lang="en-US" sz="1100" dirty="0"/>
              <a:t>39 floors </a:t>
            </a:r>
            <a:r>
              <a:rPr lang="en-US" sz="1100" dirty="0" smtClean="0"/>
              <a:t>tall.</a:t>
            </a:r>
            <a:endParaRPr lang="en-US" sz="1100" dirty="0"/>
          </a:p>
        </p:txBody>
      </p:sp>
      <p:graphicFrame>
        <p:nvGraphicFramePr>
          <p:cNvPr id="43" name="Table 42"/>
          <p:cNvGraphicFramePr>
            <a:graphicFrameLocks noGrp="1"/>
          </p:cNvGraphicFramePr>
          <p:nvPr>
            <p:extLst>
              <p:ext uri="{D42A27DB-BD31-4B8C-83A1-F6EECF244321}">
                <p14:modId xmlns:p14="http://schemas.microsoft.com/office/powerpoint/2010/main" val="392603714"/>
              </p:ext>
            </p:extLst>
          </p:nvPr>
        </p:nvGraphicFramePr>
        <p:xfrm>
          <a:off x="0" y="3397954"/>
          <a:ext cx="6855304" cy="3053080"/>
        </p:xfrm>
        <a:graphic>
          <a:graphicData uri="http://schemas.openxmlformats.org/drawingml/2006/table">
            <a:tbl>
              <a:tblPr firstRow="1" bandRow="1">
                <a:tableStyleId>{1FECB4D8-DB02-4DC6-A0A2-4F2EBAE1DC90}</a:tableStyleId>
              </a:tblPr>
              <a:tblGrid>
                <a:gridCol w="513708"/>
                <a:gridCol w="534256"/>
                <a:gridCol w="369870"/>
                <a:gridCol w="780836"/>
                <a:gridCol w="893851"/>
                <a:gridCol w="544531"/>
                <a:gridCol w="606175"/>
                <a:gridCol w="1315092"/>
                <a:gridCol w="1296985"/>
              </a:tblGrid>
              <a:tr h="0">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r>
                        <a:rPr lang="en-US" sz="1200" dirty="0" smtClean="0"/>
                        <a:t>Available zoning floor area, </a:t>
                      </a:r>
                      <a:r>
                        <a:rPr lang="en-US" sz="1200" u="sng" dirty="0" err="1" smtClean="0"/>
                        <a:t>AoR</a:t>
                      </a:r>
                      <a:endParaRPr lang="en-US" sz="1200" u="sng" dirty="0"/>
                    </a:p>
                  </a:txBody>
                  <a:tcPr/>
                </a:tc>
              </a:tr>
              <a:tr h="370840">
                <a:tc>
                  <a:txBody>
                    <a:bodyPr/>
                    <a:lstStyle/>
                    <a:p>
                      <a:r>
                        <a:rPr lang="en-US" sz="1200" dirty="0" smtClean="0"/>
                        <a:t>7501</a:t>
                      </a:r>
                      <a:endParaRPr lang="en-US" sz="1200" dirty="0"/>
                    </a:p>
                  </a:txBody>
                  <a:tcPr/>
                </a:tc>
                <a:tc>
                  <a:txBody>
                    <a:bodyPr/>
                    <a:lstStyle/>
                    <a:p>
                      <a:pPr algn="ctr"/>
                      <a:r>
                        <a:rPr lang="en-US" sz="1200" dirty="0" smtClean="0"/>
                        <a:t>1960</a:t>
                      </a:r>
                      <a:endParaRPr lang="en-US" sz="1200" dirty="0"/>
                    </a:p>
                  </a:txBody>
                  <a:tcPr/>
                </a:tc>
                <a:tc>
                  <a:txBody>
                    <a:bodyPr/>
                    <a:lstStyle/>
                    <a:p>
                      <a:pPr algn="r"/>
                      <a:r>
                        <a:rPr lang="en-US" sz="1200" dirty="0" smtClean="0"/>
                        <a:t>19</a:t>
                      </a:r>
                      <a:endParaRPr lang="en-US" sz="1200" dirty="0"/>
                    </a:p>
                  </a:txBody>
                  <a:tcPr/>
                </a:tc>
                <a:tc>
                  <a:txBody>
                    <a:bodyPr/>
                    <a:lstStyle/>
                    <a:p>
                      <a:pPr algn="r"/>
                      <a:r>
                        <a:rPr lang="en-US" sz="1200" dirty="0" smtClean="0"/>
                        <a:t>32,273sf</a:t>
                      </a:r>
                      <a:endParaRPr lang="en-US" sz="1200" dirty="0"/>
                    </a:p>
                  </a:txBody>
                  <a:tcPr/>
                </a:tc>
                <a:tc>
                  <a:txBody>
                    <a:bodyPr/>
                    <a:lstStyle/>
                    <a:p>
                      <a:pPr algn="r"/>
                      <a:r>
                        <a:rPr lang="en-US" sz="1200" dirty="0" smtClean="0"/>
                        <a:t>~350,000sf</a:t>
                      </a:r>
                      <a:endParaRPr lang="en-US" sz="1200" dirty="0"/>
                    </a:p>
                  </a:txBody>
                  <a:tcPr/>
                </a:tc>
                <a:tc>
                  <a:txBody>
                    <a:bodyPr/>
                    <a:lstStyle/>
                    <a:p>
                      <a:pPr algn="r"/>
                      <a:r>
                        <a:rPr lang="en-US" sz="1200" dirty="0" smtClean="0"/>
                        <a:t>~10.5</a:t>
                      </a:r>
                      <a:endParaRPr lang="en-US" sz="1200" dirty="0"/>
                    </a:p>
                  </a:txBody>
                  <a:tcPr/>
                </a:tc>
                <a:tc>
                  <a:txBody>
                    <a:bodyPr/>
                    <a:lstStyle/>
                    <a:p>
                      <a:r>
                        <a:rPr lang="en-US" sz="1200" dirty="0" smtClean="0"/>
                        <a:t>13.2</a:t>
                      </a:r>
                      <a:endParaRPr lang="en-US" sz="1200" dirty="0"/>
                    </a:p>
                  </a:txBody>
                  <a:tcPr/>
                </a:tc>
                <a:tc>
                  <a:txBody>
                    <a:bodyPr/>
                    <a:lstStyle/>
                    <a:p>
                      <a:pPr algn="r"/>
                      <a:r>
                        <a:rPr lang="en-US" sz="1200" dirty="0" smtClean="0"/>
                        <a:t>13.2 to </a:t>
                      </a:r>
                      <a:r>
                        <a:rPr lang="en-US" sz="1200" u="sng" dirty="0" smtClean="0"/>
                        <a:t>21.3</a:t>
                      </a:r>
                      <a:r>
                        <a:rPr lang="en-US" sz="1200" dirty="0" smtClean="0"/>
                        <a:t>/24.3</a:t>
                      </a:r>
                      <a:endParaRPr lang="en-US" sz="1200" dirty="0"/>
                    </a:p>
                  </a:txBody>
                  <a:tcPr/>
                </a:tc>
                <a:tc>
                  <a:txBody>
                    <a:bodyPr/>
                    <a:lstStyle/>
                    <a:p>
                      <a:pPr algn="r"/>
                      <a:r>
                        <a:rPr lang="en-US" sz="1200" dirty="0" smtClean="0"/>
                        <a:t>348,000sf</a:t>
                      </a:r>
                      <a:endParaRPr lang="en-US" sz="1200" dirty="0"/>
                    </a:p>
                  </a:txBody>
                  <a:tcPr/>
                </a:tc>
              </a:tr>
              <a:tr h="370840">
                <a:tc>
                  <a:txBody>
                    <a:bodyPr/>
                    <a:lstStyle/>
                    <a:p>
                      <a:r>
                        <a:rPr lang="en-US" sz="1200" dirty="0" smtClean="0"/>
                        <a:t>40</a:t>
                      </a:r>
                      <a:endParaRPr lang="en-US" sz="1200" dirty="0"/>
                    </a:p>
                  </a:txBody>
                  <a:tcPr/>
                </a:tc>
                <a:tc>
                  <a:txBody>
                    <a:bodyPr/>
                    <a:lstStyle/>
                    <a:p>
                      <a:pPr algn="ctr"/>
                      <a:r>
                        <a:rPr lang="en-US" sz="1200" dirty="0" smtClean="0"/>
                        <a:t>1958</a:t>
                      </a:r>
                      <a:endParaRPr lang="en-US" sz="1200" dirty="0"/>
                    </a:p>
                  </a:txBody>
                  <a:tcPr/>
                </a:tc>
                <a:tc>
                  <a:txBody>
                    <a:bodyPr/>
                    <a:lstStyle/>
                    <a:p>
                      <a:pPr algn="r"/>
                      <a:r>
                        <a:rPr lang="en-US" sz="1200" dirty="0" smtClean="0"/>
                        <a:t>13</a:t>
                      </a:r>
                      <a:endParaRPr lang="en-US" sz="1200" dirty="0"/>
                    </a:p>
                  </a:txBody>
                  <a:tcPr/>
                </a:tc>
                <a:tc>
                  <a:txBody>
                    <a:bodyPr/>
                    <a:lstStyle/>
                    <a:p>
                      <a:pPr algn="r"/>
                      <a:r>
                        <a:rPr lang="en-US" sz="1200" dirty="0" smtClean="0"/>
                        <a:t>10,041sf</a:t>
                      </a:r>
                      <a:endParaRPr lang="en-US" sz="1200" dirty="0"/>
                    </a:p>
                  </a:txBody>
                  <a:tcPr/>
                </a:tc>
                <a:tc>
                  <a:txBody>
                    <a:bodyPr/>
                    <a:lstStyle/>
                    <a:p>
                      <a:pPr algn="r"/>
                      <a:r>
                        <a:rPr lang="en-US" sz="1200" dirty="0" smtClean="0"/>
                        <a:t>135,000sf</a:t>
                      </a:r>
                      <a:endParaRPr lang="en-US" sz="1200" dirty="0"/>
                    </a:p>
                  </a:txBody>
                  <a:tcPr/>
                </a:tc>
                <a:tc>
                  <a:txBody>
                    <a:bodyPr/>
                    <a:lstStyle/>
                    <a:p>
                      <a:pPr algn="r"/>
                      <a:r>
                        <a:rPr lang="en-US" sz="1200" dirty="0" smtClean="0"/>
                        <a:t>13.4</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15.0 to </a:t>
                      </a:r>
                      <a:r>
                        <a:rPr lang="en-US" sz="1200" u="sng" dirty="0" smtClean="0"/>
                        <a:t>18.0</a:t>
                      </a:r>
                      <a:r>
                        <a:rPr lang="en-US" sz="1200" dirty="0" smtClean="0"/>
                        <a:t>/21.0</a:t>
                      </a:r>
                      <a:endParaRPr lang="en-US" sz="1200" dirty="0"/>
                    </a:p>
                  </a:txBody>
                  <a:tcPr/>
                </a:tc>
                <a:tc>
                  <a:txBody>
                    <a:bodyPr/>
                    <a:lstStyle/>
                    <a:p>
                      <a:pPr algn="r"/>
                      <a:r>
                        <a:rPr lang="en-US" sz="1200" dirty="0" smtClean="0"/>
                        <a:t>46,000sf</a:t>
                      </a:r>
                      <a:endParaRPr lang="en-US" sz="1200" dirty="0"/>
                    </a:p>
                  </a:txBody>
                  <a:tcPr/>
                </a:tc>
              </a:tr>
              <a:tr h="370840">
                <a:tc>
                  <a:txBody>
                    <a:bodyPr/>
                    <a:lstStyle/>
                    <a:p>
                      <a:r>
                        <a:rPr lang="en-US" sz="1200" dirty="0" smtClean="0"/>
                        <a:t>33</a:t>
                      </a:r>
                      <a:endParaRPr lang="en-US" sz="1200" dirty="0"/>
                    </a:p>
                  </a:txBody>
                  <a:tcPr/>
                </a:tc>
                <a:tc>
                  <a:txBody>
                    <a:bodyPr/>
                    <a:lstStyle/>
                    <a:p>
                      <a:pPr algn="ctr"/>
                      <a:r>
                        <a:rPr lang="en-US" sz="1200" dirty="0" smtClean="0"/>
                        <a:t>1963</a:t>
                      </a:r>
                      <a:endParaRPr lang="en-US" sz="1200" dirty="0"/>
                    </a:p>
                  </a:txBody>
                  <a:tcPr/>
                </a:tc>
                <a:tc>
                  <a:txBody>
                    <a:bodyPr/>
                    <a:lstStyle/>
                    <a:p>
                      <a:pPr algn="r"/>
                      <a:r>
                        <a:rPr lang="en-US" sz="1200" dirty="0" smtClean="0"/>
                        <a:t>21</a:t>
                      </a:r>
                      <a:endParaRPr lang="en-US" sz="1200" dirty="0"/>
                    </a:p>
                  </a:txBody>
                  <a:tcPr/>
                </a:tc>
                <a:tc>
                  <a:txBody>
                    <a:bodyPr/>
                    <a:lstStyle/>
                    <a:p>
                      <a:pPr algn="r"/>
                      <a:r>
                        <a:rPr lang="en-US" sz="1200" dirty="0" smtClean="0"/>
                        <a:t>10,744sf</a:t>
                      </a:r>
                      <a:endParaRPr lang="en-US" sz="1200" dirty="0"/>
                    </a:p>
                  </a:txBody>
                  <a:tcPr/>
                </a:tc>
                <a:tc>
                  <a:txBody>
                    <a:bodyPr/>
                    <a:lstStyle/>
                    <a:p>
                      <a:pPr algn="r"/>
                      <a:r>
                        <a:rPr lang="en-US" sz="1200" dirty="0" smtClean="0"/>
                        <a:t>159,582sf</a:t>
                      </a:r>
                      <a:endParaRPr lang="en-US" sz="1200" dirty="0"/>
                    </a:p>
                  </a:txBody>
                  <a:tcPr/>
                </a:tc>
                <a:tc>
                  <a:txBody>
                    <a:bodyPr/>
                    <a:lstStyle/>
                    <a:p>
                      <a:pPr algn="r"/>
                      <a:r>
                        <a:rPr lang="en-US" sz="1200" dirty="0" smtClean="0"/>
                        <a:t>14.8</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14.8</a:t>
                      </a:r>
                      <a:r>
                        <a:rPr lang="en-US" sz="1200" baseline="0" dirty="0" smtClean="0"/>
                        <a:t> to </a:t>
                      </a:r>
                      <a:r>
                        <a:rPr lang="en-US" sz="1200" u="sng" baseline="0" dirty="0" smtClean="0"/>
                        <a:t>18.0</a:t>
                      </a:r>
                      <a:r>
                        <a:rPr lang="en-US" sz="1200" baseline="0" dirty="0" smtClean="0"/>
                        <a:t>/21.0</a:t>
                      </a:r>
                      <a:endParaRPr lang="en-US" sz="1200" dirty="0"/>
                    </a:p>
                  </a:txBody>
                  <a:tcPr/>
                </a:tc>
                <a:tc>
                  <a:txBody>
                    <a:bodyPr/>
                    <a:lstStyle/>
                    <a:p>
                      <a:pPr algn="r"/>
                      <a:r>
                        <a:rPr lang="en-US" sz="1200" dirty="0" smtClean="0"/>
                        <a:t>34,000sf</a:t>
                      </a:r>
                      <a:endParaRPr lang="en-US" sz="1200" dirty="0"/>
                    </a:p>
                  </a:txBody>
                  <a:tcPr/>
                </a:tc>
              </a:tr>
              <a:tr h="370840">
                <a:tc>
                  <a:txBody>
                    <a:bodyPr/>
                    <a:lstStyle/>
                    <a:p>
                      <a:r>
                        <a:rPr lang="en-US" sz="1200" dirty="0" smtClean="0"/>
                        <a:t>31</a:t>
                      </a:r>
                      <a:endParaRPr lang="en-US" sz="1200" dirty="0"/>
                    </a:p>
                  </a:txBody>
                  <a:tcPr/>
                </a:tc>
                <a:tc>
                  <a:txBody>
                    <a:bodyPr/>
                    <a:lstStyle/>
                    <a:p>
                      <a:pPr algn="ctr"/>
                      <a:r>
                        <a:rPr lang="en-US" sz="1200" dirty="0" smtClean="0"/>
                        <a:t>1930</a:t>
                      </a:r>
                      <a:endParaRPr lang="en-US" sz="1200" dirty="0"/>
                    </a:p>
                  </a:txBody>
                  <a:tcPr/>
                </a:tc>
                <a:tc>
                  <a:txBody>
                    <a:bodyPr/>
                    <a:lstStyle/>
                    <a:p>
                      <a:pPr algn="r"/>
                      <a:r>
                        <a:rPr lang="en-US" sz="1200" dirty="0" smtClean="0"/>
                        <a:t>9</a:t>
                      </a:r>
                      <a:endParaRPr lang="en-US" sz="1200" dirty="0"/>
                    </a:p>
                  </a:txBody>
                  <a:tcPr/>
                </a:tc>
                <a:tc>
                  <a:txBody>
                    <a:bodyPr/>
                    <a:lstStyle/>
                    <a:p>
                      <a:pPr algn="r"/>
                      <a:r>
                        <a:rPr lang="en-US" sz="1200" dirty="0" smtClean="0"/>
                        <a:t>5,322sf</a:t>
                      </a:r>
                      <a:endParaRPr lang="en-US" sz="1200" dirty="0"/>
                    </a:p>
                  </a:txBody>
                  <a:tcPr/>
                </a:tc>
                <a:tc>
                  <a:txBody>
                    <a:bodyPr/>
                    <a:lstStyle/>
                    <a:p>
                      <a:pPr algn="r"/>
                      <a:r>
                        <a:rPr lang="en-US" sz="1200" dirty="0" smtClean="0"/>
                        <a:t>47,938sf</a:t>
                      </a:r>
                      <a:endParaRPr lang="en-US" sz="1200" dirty="0"/>
                    </a:p>
                  </a:txBody>
                  <a:tcPr/>
                </a:tc>
                <a:tc>
                  <a:txBody>
                    <a:bodyPr/>
                    <a:lstStyle/>
                    <a:p>
                      <a:pPr algn="r"/>
                      <a:r>
                        <a:rPr lang="en-US" sz="1200" dirty="0" smtClean="0"/>
                        <a:t>9.0</a:t>
                      </a:r>
                      <a:endParaRPr lang="en-US" sz="1200" dirty="0"/>
                    </a:p>
                  </a:txBody>
                  <a:tcPr/>
                </a:tc>
                <a:tc>
                  <a:txBody>
                    <a:bodyPr/>
                    <a:lstStyle/>
                    <a:p>
                      <a:r>
                        <a:rPr lang="en-US" sz="1200" dirty="0" smtClean="0"/>
                        <a:t>13.0</a:t>
                      </a:r>
                      <a:endParaRPr lang="en-US" sz="1200" dirty="0"/>
                    </a:p>
                  </a:txBody>
                  <a:tcPr/>
                </a:tc>
                <a:tc>
                  <a:txBody>
                    <a:bodyPr/>
                    <a:lstStyle/>
                    <a:p>
                      <a:pPr algn="r"/>
                      <a:r>
                        <a:rPr lang="en-US" sz="1200" dirty="0" smtClean="0"/>
                        <a:t>13.0 to </a:t>
                      </a:r>
                      <a:r>
                        <a:rPr lang="en-US" sz="1200" u="sng" dirty="0" smtClean="0"/>
                        <a:t>18.0</a:t>
                      </a:r>
                      <a:r>
                        <a:rPr lang="en-US" sz="1200" dirty="0" smtClean="0"/>
                        <a:t>/21.0</a:t>
                      </a:r>
                      <a:endParaRPr lang="en-US" sz="1200" dirty="0"/>
                    </a:p>
                  </a:txBody>
                  <a:tcPr/>
                </a:tc>
                <a:tc>
                  <a:txBody>
                    <a:bodyPr/>
                    <a:lstStyle/>
                    <a:p>
                      <a:pPr algn="r"/>
                      <a:r>
                        <a:rPr lang="en-US" sz="1200" dirty="0" smtClean="0"/>
                        <a:t>48,000sf</a:t>
                      </a:r>
                      <a:endParaRPr lang="en-US" sz="1200" dirty="0"/>
                    </a:p>
                  </a:txBody>
                  <a:tcPr/>
                </a:tc>
              </a:tr>
              <a:tr h="370840">
                <a:tc>
                  <a:txBody>
                    <a:bodyPr/>
                    <a:lstStyle/>
                    <a:p>
                      <a:r>
                        <a:rPr lang="en-US" sz="1200" dirty="0" smtClean="0"/>
                        <a:t>28</a:t>
                      </a:r>
                      <a:endParaRPr lang="en-US" sz="1200" dirty="0"/>
                    </a:p>
                  </a:txBody>
                  <a:tcPr/>
                </a:tc>
                <a:tc>
                  <a:txBody>
                    <a:bodyPr/>
                    <a:lstStyle/>
                    <a:p>
                      <a:pPr algn="ctr"/>
                      <a:r>
                        <a:rPr lang="en-US" sz="1200" dirty="0" smtClean="0"/>
                        <a:t>1985</a:t>
                      </a:r>
                      <a:endParaRPr lang="en-US" sz="1200" dirty="0"/>
                    </a:p>
                  </a:txBody>
                  <a:tcPr/>
                </a:tc>
                <a:tc>
                  <a:txBody>
                    <a:bodyPr/>
                    <a:lstStyle/>
                    <a:p>
                      <a:pPr algn="r"/>
                      <a:r>
                        <a:rPr lang="en-US" sz="1200" dirty="0" smtClean="0"/>
                        <a:t>29</a:t>
                      </a:r>
                      <a:endParaRPr lang="en-US" sz="1200" dirty="0"/>
                    </a:p>
                  </a:txBody>
                  <a:tcPr/>
                </a:tc>
                <a:tc>
                  <a:txBody>
                    <a:bodyPr/>
                    <a:lstStyle/>
                    <a:p>
                      <a:pPr algn="r"/>
                      <a:r>
                        <a:rPr lang="en-US" sz="1200" dirty="0" smtClean="0"/>
                        <a:t>7,500sf</a:t>
                      </a:r>
                      <a:endParaRPr lang="en-US" sz="1200" dirty="0"/>
                    </a:p>
                  </a:txBody>
                  <a:tcPr/>
                </a:tc>
                <a:tc>
                  <a:txBody>
                    <a:bodyPr/>
                    <a:lstStyle/>
                    <a:p>
                      <a:pPr algn="r"/>
                      <a:r>
                        <a:rPr lang="en-US" sz="1200" dirty="0" smtClean="0"/>
                        <a:t>147,970sf</a:t>
                      </a:r>
                      <a:endParaRPr lang="en-US" sz="1200" dirty="0"/>
                    </a:p>
                  </a:txBody>
                  <a:tcPr/>
                </a:tc>
                <a:tc>
                  <a:txBody>
                    <a:bodyPr/>
                    <a:lstStyle/>
                    <a:p>
                      <a:pPr algn="r"/>
                      <a:r>
                        <a:rPr lang="en-US" sz="1200" dirty="0" smtClean="0"/>
                        <a:t>19.7</a:t>
                      </a:r>
                      <a:endParaRPr lang="en-US" sz="1200" dirty="0"/>
                    </a:p>
                  </a:txBody>
                  <a:tcPr/>
                </a:tc>
                <a:tc>
                  <a:txBody>
                    <a:bodyPr/>
                    <a:lstStyle/>
                    <a:p>
                      <a:r>
                        <a:rPr lang="en-US" sz="1200" dirty="0" smtClean="0"/>
                        <a:t>12.0</a:t>
                      </a:r>
                      <a:endParaRPr lang="en-US" sz="1200" dirty="0"/>
                    </a:p>
                  </a:txBody>
                  <a:tcPr/>
                </a:tc>
                <a:tc>
                  <a:txBody>
                    <a:bodyPr/>
                    <a:lstStyle/>
                    <a:p>
                      <a:pPr algn="r"/>
                      <a:r>
                        <a:rPr lang="en-US" sz="1200" dirty="0" smtClean="0"/>
                        <a:t>12.0 to </a:t>
                      </a:r>
                      <a:r>
                        <a:rPr lang="en-US" sz="1200" u="sng" dirty="0" smtClean="0"/>
                        <a:t>19.7</a:t>
                      </a:r>
                      <a:r>
                        <a:rPr lang="en-US" sz="1200" dirty="0" smtClean="0"/>
                        <a:t>/22.7</a:t>
                      </a:r>
                      <a:endParaRPr lang="en-US" sz="1200" dirty="0"/>
                    </a:p>
                  </a:txBody>
                  <a:tcPr/>
                </a:tc>
                <a:tc>
                  <a:txBody>
                    <a:bodyPr/>
                    <a:lstStyle/>
                    <a:p>
                      <a:pPr algn="r"/>
                      <a:r>
                        <a:rPr lang="en-US" sz="1200" dirty="0" smtClean="0"/>
                        <a:t>0sf</a:t>
                      </a:r>
                      <a:endParaRPr lang="en-US" sz="1200" dirty="0"/>
                    </a:p>
                  </a:txBody>
                  <a:tcPr/>
                </a:tc>
              </a:tr>
              <a:tr h="370840">
                <a:tc>
                  <a:txBody>
                    <a:bodyPr/>
                    <a:lstStyle/>
                    <a:p>
                      <a:r>
                        <a:rPr lang="en-US" sz="1200" dirty="0" smtClean="0"/>
                        <a:t>23</a:t>
                      </a:r>
                      <a:endParaRPr lang="en-US" sz="1200" dirty="0"/>
                    </a:p>
                  </a:txBody>
                  <a:tcPr/>
                </a:tc>
                <a:tc>
                  <a:txBody>
                    <a:bodyPr/>
                    <a:lstStyle/>
                    <a:p>
                      <a:pPr algn="ctr"/>
                      <a:r>
                        <a:rPr lang="en-US" sz="1200" dirty="0" smtClean="0"/>
                        <a:t>1924</a:t>
                      </a:r>
                      <a:endParaRPr lang="en-US" sz="1200" dirty="0"/>
                    </a:p>
                  </a:txBody>
                  <a:tcPr/>
                </a:tc>
                <a:tc>
                  <a:txBody>
                    <a:bodyPr/>
                    <a:lstStyle/>
                    <a:p>
                      <a:pPr algn="r"/>
                      <a:r>
                        <a:rPr lang="en-US" sz="1200" dirty="0" smtClean="0"/>
                        <a:t>10</a:t>
                      </a:r>
                      <a:endParaRPr lang="en-US" sz="1200" dirty="0"/>
                    </a:p>
                  </a:txBody>
                  <a:tcPr/>
                </a:tc>
                <a:tc>
                  <a:txBody>
                    <a:bodyPr/>
                    <a:lstStyle/>
                    <a:p>
                      <a:pPr algn="r"/>
                      <a:r>
                        <a:rPr lang="en-US" sz="1200" dirty="0" smtClean="0"/>
                        <a:t>10,934sf</a:t>
                      </a:r>
                      <a:endParaRPr lang="en-US" sz="1200" dirty="0"/>
                    </a:p>
                  </a:txBody>
                  <a:tcPr/>
                </a:tc>
                <a:tc>
                  <a:txBody>
                    <a:bodyPr/>
                    <a:lstStyle/>
                    <a:p>
                      <a:pPr algn="r"/>
                      <a:r>
                        <a:rPr lang="en-US" sz="1200" dirty="0" smtClean="0"/>
                        <a:t>70,836sf</a:t>
                      </a:r>
                      <a:endParaRPr lang="en-US" sz="1200" dirty="0"/>
                    </a:p>
                  </a:txBody>
                  <a:tcPr/>
                </a:tc>
                <a:tc>
                  <a:txBody>
                    <a:bodyPr/>
                    <a:lstStyle/>
                    <a:p>
                      <a:pPr algn="r"/>
                      <a:r>
                        <a:rPr lang="en-US" sz="1200" dirty="0" smtClean="0"/>
                        <a:t>6.5</a:t>
                      </a:r>
                      <a:endParaRPr lang="en-US" sz="1200" dirty="0"/>
                    </a:p>
                  </a:txBody>
                  <a:tcPr/>
                </a:tc>
                <a:tc>
                  <a:txBody>
                    <a:bodyPr/>
                    <a:lstStyle/>
                    <a:p>
                      <a:r>
                        <a:rPr lang="en-US" sz="1200" dirty="0" smtClean="0"/>
                        <a:t>13.6</a:t>
                      </a:r>
                      <a:endParaRPr lang="en-US" sz="1200" dirty="0"/>
                    </a:p>
                  </a:txBody>
                  <a:tcPr/>
                </a:tc>
                <a:tc>
                  <a:txBody>
                    <a:bodyPr/>
                    <a:lstStyle/>
                    <a:p>
                      <a:pPr algn="r"/>
                      <a:r>
                        <a:rPr lang="en-US" sz="1200" dirty="0" smtClean="0"/>
                        <a:t>13.6 to </a:t>
                      </a:r>
                      <a:r>
                        <a:rPr lang="en-US" sz="1200" u="sng" dirty="0" smtClean="0"/>
                        <a:t>23.0</a:t>
                      </a:r>
                      <a:r>
                        <a:rPr lang="en-US" sz="1200" dirty="0" smtClean="0"/>
                        <a:t>/26.0</a:t>
                      </a:r>
                      <a:endParaRPr lang="en-US" sz="1200" dirty="0"/>
                    </a:p>
                  </a:txBody>
                  <a:tcPr/>
                </a:tc>
                <a:tc>
                  <a:txBody>
                    <a:bodyPr/>
                    <a:lstStyle/>
                    <a:p>
                      <a:pPr algn="r"/>
                      <a:r>
                        <a:rPr lang="en-US" sz="1200" dirty="0" smtClean="0"/>
                        <a:t>180,000sf</a:t>
                      </a:r>
                      <a:endParaRPr lang="en-US" sz="1200" dirty="0"/>
                    </a:p>
                  </a:txBody>
                  <a:tcPr/>
                </a:tc>
              </a:tr>
              <a:tr h="370840">
                <a:tc>
                  <a:txBody>
                    <a:bodyPr/>
                    <a:lstStyle/>
                    <a:p>
                      <a:r>
                        <a:rPr lang="en-US" sz="1200" dirty="0" smtClean="0"/>
                        <a:t>20</a:t>
                      </a:r>
                      <a:endParaRPr lang="en-US" sz="1200" dirty="0"/>
                    </a:p>
                  </a:txBody>
                  <a:tcPr/>
                </a:tc>
                <a:tc>
                  <a:txBody>
                    <a:bodyPr/>
                    <a:lstStyle/>
                    <a:p>
                      <a:pPr algn="ctr"/>
                      <a:r>
                        <a:rPr lang="en-US" sz="1200" dirty="0" smtClean="0"/>
                        <a:t>1927</a:t>
                      </a:r>
                      <a:endParaRPr lang="en-US" sz="1200" dirty="0"/>
                    </a:p>
                  </a:txBody>
                  <a:tcPr/>
                </a:tc>
                <a:tc>
                  <a:txBody>
                    <a:bodyPr/>
                    <a:lstStyle/>
                    <a:p>
                      <a:pPr algn="r"/>
                      <a:r>
                        <a:rPr lang="en-US" sz="1200" dirty="0" smtClean="0"/>
                        <a:t>28</a:t>
                      </a:r>
                      <a:endParaRPr lang="en-US" sz="1200" dirty="0"/>
                    </a:p>
                  </a:txBody>
                  <a:tcPr/>
                </a:tc>
                <a:tc>
                  <a:txBody>
                    <a:bodyPr/>
                    <a:lstStyle/>
                    <a:p>
                      <a:pPr algn="r"/>
                      <a:r>
                        <a:rPr lang="en-US" sz="1200" dirty="0" smtClean="0"/>
                        <a:t>7,500sf</a:t>
                      </a:r>
                      <a:endParaRPr lang="en-US" sz="1200" dirty="0"/>
                    </a:p>
                  </a:txBody>
                  <a:tcPr/>
                </a:tc>
                <a:tc>
                  <a:txBody>
                    <a:bodyPr/>
                    <a:lstStyle/>
                    <a:p>
                      <a:pPr algn="r"/>
                      <a:r>
                        <a:rPr lang="en-US" sz="1200" dirty="0" smtClean="0"/>
                        <a:t>138,614sf</a:t>
                      </a:r>
                      <a:endParaRPr lang="en-US" sz="1200" dirty="0"/>
                    </a:p>
                  </a:txBody>
                  <a:tcPr/>
                </a:tc>
                <a:tc>
                  <a:txBody>
                    <a:bodyPr/>
                    <a:lstStyle/>
                    <a:p>
                      <a:pPr algn="r"/>
                      <a:r>
                        <a:rPr lang="en-US" sz="1200" dirty="0" smtClean="0"/>
                        <a:t>18.5</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15.0 to </a:t>
                      </a:r>
                      <a:r>
                        <a:rPr lang="en-US" sz="1200" u="sng" dirty="0" smtClean="0"/>
                        <a:t>23.0</a:t>
                      </a:r>
                      <a:r>
                        <a:rPr lang="en-US" sz="1200" dirty="0" smtClean="0"/>
                        <a:t>/26.0</a:t>
                      </a:r>
                      <a:endParaRPr lang="en-US" sz="1200" dirty="0"/>
                    </a:p>
                  </a:txBody>
                  <a:tcPr/>
                </a:tc>
                <a:tc>
                  <a:txBody>
                    <a:bodyPr/>
                    <a:lstStyle/>
                    <a:p>
                      <a:pPr algn="r"/>
                      <a:r>
                        <a:rPr lang="en-US" sz="1200" dirty="0" smtClean="0"/>
                        <a:t>33,000sf</a:t>
                      </a:r>
                      <a:endParaRPr lang="en-US" sz="1200" dirty="0"/>
                    </a:p>
                  </a:txBody>
                  <a:tcPr/>
                </a:tc>
              </a:tr>
            </a:tbl>
          </a:graphicData>
        </a:graphic>
      </p:graphicFrame>
      <p:sp>
        <p:nvSpPr>
          <p:cNvPr id="23" name="TextBox 22"/>
          <p:cNvSpPr txBox="1"/>
          <p:nvPr/>
        </p:nvSpPr>
        <p:spPr>
          <a:xfrm>
            <a:off x="0" y="6427856"/>
            <a:ext cx="6867633" cy="430887"/>
          </a:xfrm>
          <a:prstGeom prst="rect">
            <a:avLst/>
          </a:prstGeom>
          <a:noFill/>
        </p:spPr>
        <p:txBody>
          <a:bodyPr wrap="square" rtlCol="0">
            <a:spAutoFit/>
          </a:bodyPr>
          <a:lstStyle/>
          <a:p>
            <a:r>
              <a:rPr lang="en-US" sz="1100" dirty="0" smtClean="0"/>
              <a:t>The former Summit Hotel (lot 7501) has two full floors at 1.0 FAR each and 17 tower floors at approximately 0.5 FAR per floor for a total FAR of 10.5 FAR.  The 13.56 FAR shown by ZOLA seems excessive.</a:t>
            </a:r>
            <a:endParaRPr lang="en-US" sz="1100" dirty="0"/>
          </a:p>
        </p:txBody>
      </p:sp>
      <p:pic>
        <p:nvPicPr>
          <p:cNvPr id="25" name="Picture 24"/>
          <p:cNvPicPr>
            <a:picLocks noChangeAspect="1"/>
          </p:cNvPicPr>
          <p:nvPr/>
        </p:nvPicPr>
        <p:blipFill rotWithShape="1">
          <a:blip r:embed="rId2"/>
          <a:srcRect l="25833" t="16331" r="40712" b="26972"/>
          <a:stretch/>
        </p:blipFill>
        <p:spPr>
          <a:xfrm>
            <a:off x="-16070" y="140770"/>
            <a:ext cx="2149669" cy="2914404"/>
          </a:xfrm>
          <a:prstGeom prst="rect">
            <a:avLst/>
          </a:prstGeom>
        </p:spPr>
      </p:pic>
      <p:pic>
        <p:nvPicPr>
          <p:cNvPr id="26" name="Picture 25"/>
          <p:cNvPicPr>
            <a:picLocks noChangeAspect="1"/>
          </p:cNvPicPr>
          <p:nvPr/>
        </p:nvPicPr>
        <p:blipFill rotWithShape="1">
          <a:blip r:embed="rId3"/>
          <a:srcRect l="28108" t="39341" r="53746" b="27716"/>
          <a:stretch/>
        </p:blipFill>
        <p:spPr>
          <a:xfrm>
            <a:off x="4833257" y="119048"/>
            <a:ext cx="2017486" cy="2930126"/>
          </a:xfrm>
          <a:prstGeom prst="rect">
            <a:avLst/>
          </a:prstGeom>
        </p:spPr>
      </p:pic>
      <p:pic>
        <p:nvPicPr>
          <p:cNvPr id="29" name="Picture 28"/>
          <p:cNvPicPr>
            <a:picLocks noChangeAspect="1"/>
          </p:cNvPicPr>
          <p:nvPr/>
        </p:nvPicPr>
        <p:blipFill rotWithShape="1">
          <a:blip r:embed="rId3"/>
          <a:srcRect l="29877" t="52012" r="56799" b="27716"/>
          <a:stretch/>
        </p:blipFill>
        <p:spPr>
          <a:xfrm>
            <a:off x="2293257" y="133562"/>
            <a:ext cx="2409372" cy="2932538"/>
          </a:xfrm>
          <a:prstGeom prst="rect">
            <a:avLst/>
          </a:prstGeom>
        </p:spPr>
      </p:pic>
      <p:sp>
        <p:nvSpPr>
          <p:cNvPr id="30" name="TextBox 29"/>
          <p:cNvSpPr txBox="1"/>
          <p:nvPr/>
        </p:nvSpPr>
        <p:spPr>
          <a:xfrm>
            <a:off x="3872594" y="2704649"/>
            <a:ext cx="564578" cy="338554"/>
          </a:xfrm>
          <a:prstGeom prst="rect">
            <a:avLst/>
          </a:prstGeom>
          <a:noFill/>
        </p:spPr>
        <p:txBody>
          <a:bodyPr wrap="none" rtlCol="0">
            <a:spAutoFit/>
          </a:bodyPr>
          <a:lstStyle/>
          <a:p>
            <a:r>
              <a:rPr lang="en-US" sz="1600" dirty="0" smtClean="0"/>
              <a:t>C6-6</a:t>
            </a:r>
            <a:endParaRPr lang="en-US" sz="1600" dirty="0"/>
          </a:p>
        </p:txBody>
      </p:sp>
      <p:sp>
        <p:nvSpPr>
          <p:cNvPr id="31" name="TextBox 30"/>
          <p:cNvSpPr txBox="1"/>
          <p:nvPr/>
        </p:nvSpPr>
        <p:spPr>
          <a:xfrm>
            <a:off x="901446" y="2796982"/>
            <a:ext cx="78171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155 E 50 St</a:t>
            </a:r>
            <a:endParaRPr lang="en-US" sz="1000" dirty="0"/>
          </a:p>
        </p:txBody>
      </p:sp>
      <p:cxnSp>
        <p:nvCxnSpPr>
          <p:cNvPr id="32" name="Straight Arrow Connector 31"/>
          <p:cNvCxnSpPr>
            <a:stCxn id="31" idx="0"/>
          </p:cNvCxnSpPr>
          <p:nvPr/>
        </p:nvCxnSpPr>
        <p:spPr>
          <a:xfrm flipV="1">
            <a:off x="1292304" y="2119249"/>
            <a:ext cx="84320" cy="6777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230131" y="592156"/>
            <a:ext cx="829777"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830 Third Av</a:t>
            </a:r>
            <a:endParaRPr lang="en-US" sz="1000" dirty="0"/>
          </a:p>
        </p:txBody>
      </p:sp>
      <p:cxnSp>
        <p:nvCxnSpPr>
          <p:cNvPr id="36" name="Straight Arrow Connector 35"/>
          <p:cNvCxnSpPr>
            <a:stCxn id="35" idx="2"/>
          </p:cNvCxnSpPr>
          <p:nvPr/>
        </p:nvCxnSpPr>
        <p:spPr>
          <a:xfrm flipH="1">
            <a:off x="1533936" y="992266"/>
            <a:ext cx="111084" cy="8115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118257" y="1416102"/>
            <a:ext cx="139173" cy="246221"/>
          </a:xfrm>
          <a:prstGeom prst="rect">
            <a:avLst/>
          </a:prstGeom>
          <a:solidFill>
            <a:schemeClr val="bg1">
              <a:alpha val="49000"/>
            </a:schemeClr>
          </a:solidFill>
        </p:spPr>
        <p:txBody>
          <a:bodyPr wrap="square" rtlCol="0">
            <a:spAutoFit/>
          </a:bodyPr>
          <a:lstStyle/>
          <a:p>
            <a:r>
              <a:rPr lang="en-US" sz="1000" dirty="0" smtClean="0"/>
              <a:t>1</a:t>
            </a:r>
            <a:endParaRPr lang="en-US" sz="1000" dirty="0"/>
          </a:p>
        </p:txBody>
      </p:sp>
      <p:sp>
        <p:nvSpPr>
          <p:cNvPr id="46" name="TextBox 45"/>
          <p:cNvSpPr txBox="1"/>
          <p:nvPr/>
        </p:nvSpPr>
        <p:spPr>
          <a:xfrm>
            <a:off x="3849376" y="1873028"/>
            <a:ext cx="437560" cy="246221"/>
          </a:xfrm>
          <a:prstGeom prst="rect">
            <a:avLst/>
          </a:prstGeom>
          <a:solidFill>
            <a:schemeClr val="bg1">
              <a:alpha val="49000"/>
            </a:schemeClr>
          </a:solidFill>
        </p:spPr>
        <p:txBody>
          <a:bodyPr wrap="square" rtlCol="0">
            <a:spAutoFit/>
          </a:bodyPr>
          <a:lstStyle/>
          <a:p>
            <a:r>
              <a:rPr lang="en-US" sz="1000" dirty="0" smtClean="0"/>
              <a:t>40</a:t>
            </a:r>
            <a:endParaRPr lang="en-US" sz="1000" dirty="0"/>
          </a:p>
        </p:txBody>
      </p:sp>
      <p:sp>
        <p:nvSpPr>
          <p:cNvPr id="47" name="TextBox 46"/>
          <p:cNvSpPr txBox="1"/>
          <p:nvPr/>
        </p:nvSpPr>
        <p:spPr>
          <a:xfrm>
            <a:off x="3661768" y="2223343"/>
            <a:ext cx="473065" cy="246221"/>
          </a:xfrm>
          <a:prstGeom prst="rect">
            <a:avLst/>
          </a:prstGeom>
          <a:solidFill>
            <a:schemeClr val="bg1">
              <a:alpha val="49000"/>
            </a:schemeClr>
          </a:solidFill>
        </p:spPr>
        <p:txBody>
          <a:bodyPr wrap="square" rtlCol="0">
            <a:spAutoFit/>
          </a:bodyPr>
          <a:lstStyle/>
          <a:p>
            <a:r>
              <a:rPr lang="en-US" sz="1000" dirty="0" smtClean="0"/>
              <a:t>33</a:t>
            </a:r>
            <a:endParaRPr lang="en-US" sz="1000" dirty="0"/>
          </a:p>
        </p:txBody>
      </p:sp>
      <p:sp>
        <p:nvSpPr>
          <p:cNvPr id="48" name="TextBox 47"/>
          <p:cNvSpPr txBox="1"/>
          <p:nvPr/>
        </p:nvSpPr>
        <p:spPr>
          <a:xfrm>
            <a:off x="3354889" y="2048186"/>
            <a:ext cx="363859" cy="246221"/>
          </a:xfrm>
          <a:prstGeom prst="rect">
            <a:avLst/>
          </a:prstGeom>
          <a:solidFill>
            <a:schemeClr val="bg1">
              <a:alpha val="49000"/>
            </a:schemeClr>
          </a:solidFill>
        </p:spPr>
        <p:txBody>
          <a:bodyPr wrap="square" rtlCol="0">
            <a:spAutoFit/>
          </a:bodyPr>
          <a:lstStyle/>
          <a:p>
            <a:r>
              <a:rPr lang="en-US" sz="1000" dirty="0" smtClean="0"/>
              <a:t>32</a:t>
            </a:r>
            <a:endParaRPr lang="en-US" sz="1000" dirty="0"/>
          </a:p>
        </p:txBody>
      </p:sp>
      <p:sp>
        <p:nvSpPr>
          <p:cNvPr id="49" name="TextBox 48"/>
          <p:cNvSpPr txBox="1"/>
          <p:nvPr/>
        </p:nvSpPr>
        <p:spPr>
          <a:xfrm>
            <a:off x="3145897" y="1928459"/>
            <a:ext cx="363859" cy="246221"/>
          </a:xfrm>
          <a:prstGeom prst="rect">
            <a:avLst/>
          </a:prstGeom>
          <a:solidFill>
            <a:schemeClr val="bg1">
              <a:alpha val="49000"/>
            </a:schemeClr>
          </a:solidFill>
        </p:spPr>
        <p:txBody>
          <a:bodyPr wrap="square" rtlCol="0">
            <a:spAutoFit/>
          </a:bodyPr>
          <a:lstStyle/>
          <a:p>
            <a:r>
              <a:rPr lang="en-US" sz="1000" dirty="0" smtClean="0"/>
              <a:t>28</a:t>
            </a:r>
            <a:endParaRPr lang="en-US" sz="1000" dirty="0"/>
          </a:p>
        </p:txBody>
      </p:sp>
      <p:sp>
        <p:nvSpPr>
          <p:cNvPr id="50" name="TextBox 49"/>
          <p:cNvSpPr txBox="1"/>
          <p:nvPr/>
        </p:nvSpPr>
        <p:spPr>
          <a:xfrm>
            <a:off x="2754241" y="1777284"/>
            <a:ext cx="363859" cy="246221"/>
          </a:xfrm>
          <a:prstGeom prst="rect">
            <a:avLst/>
          </a:prstGeom>
          <a:solidFill>
            <a:schemeClr val="bg1">
              <a:alpha val="49000"/>
            </a:schemeClr>
          </a:solidFill>
        </p:spPr>
        <p:txBody>
          <a:bodyPr wrap="square" rtlCol="0">
            <a:spAutoFit/>
          </a:bodyPr>
          <a:lstStyle/>
          <a:p>
            <a:r>
              <a:rPr lang="en-US" sz="1000" dirty="0" smtClean="0"/>
              <a:t>23</a:t>
            </a:r>
            <a:endParaRPr lang="en-US" sz="1000" dirty="0"/>
          </a:p>
        </p:txBody>
      </p:sp>
      <p:sp>
        <p:nvSpPr>
          <p:cNvPr id="51" name="TextBox 50"/>
          <p:cNvSpPr txBox="1"/>
          <p:nvPr/>
        </p:nvSpPr>
        <p:spPr>
          <a:xfrm>
            <a:off x="2437404" y="1560985"/>
            <a:ext cx="363859" cy="246221"/>
          </a:xfrm>
          <a:prstGeom prst="rect">
            <a:avLst/>
          </a:prstGeom>
          <a:solidFill>
            <a:schemeClr val="bg1">
              <a:alpha val="49000"/>
            </a:schemeClr>
          </a:solidFill>
        </p:spPr>
        <p:txBody>
          <a:bodyPr wrap="square" rtlCol="0">
            <a:spAutoFit/>
          </a:bodyPr>
          <a:lstStyle/>
          <a:p>
            <a:r>
              <a:rPr lang="en-US" sz="1000" dirty="0" smtClean="0"/>
              <a:t>20</a:t>
            </a:r>
            <a:endParaRPr lang="en-US" sz="1000" dirty="0"/>
          </a:p>
        </p:txBody>
      </p:sp>
      <p:pic>
        <p:nvPicPr>
          <p:cNvPr id="52" name="Picture 51"/>
          <p:cNvPicPr>
            <a:picLocks noChangeAspect="1"/>
          </p:cNvPicPr>
          <p:nvPr/>
        </p:nvPicPr>
        <p:blipFill rotWithShape="1">
          <a:blip r:embed="rId4"/>
          <a:srcRect l="38691" t="50261" r="51666" b="12239"/>
          <a:stretch/>
        </p:blipFill>
        <p:spPr>
          <a:xfrm>
            <a:off x="5748540" y="1094535"/>
            <a:ext cx="519425" cy="1615988"/>
          </a:xfrm>
          <a:prstGeom prst="rect">
            <a:avLst/>
          </a:prstGeom>
        </p:spPr>
      </p:pic>
      <p:sp>
        <p:nvSpPr>
          <p:cNvPr id="53" name="TextBox 52"/>
          <p:cNvSpPr txBox="1"/>
          <p:nvPr/>
        </p:nvSpPr>
        <p:spPr>
          <a:xfrm>
            <a:off x="-16070" y="3117470"/>
            <a:ext cx="980306" cy="307777"/>
          </a:xfrm>
          <a:prstGeom prst="rect">
            <a:avLst/>
          </a:prstGeom>
          <a:noFill/>
        </p:spPr>
        <p:txBody>
          <a:bodyPr wrap="none" rtlCol="0">
            <a:spAutoFit/>
          </a:bodyPr>
          <a:lstStyle/>
          <a:p>
            <a:r>
              <a:rPr lang="en-US" sz="1400" dirty="0" smtClean="0"/>
              <a:t>Block 1305</a:t>
            </a:r>
            <a:endParaRPr lang="en-US" sz="1400" dirty="0"/>
          </a:p>
        </p:txBody>
      </p:sp>
      <p:sp>
        <p:nvSpPr>
          <p:cNvPr id="37" name="TextBox 36"/>
          <p:cNvSpPr txBox="1"/>
          <p:nvPr/>
        </p:nvSpPr>
        <p:spPr>
          <a:xfrm>
            <a:off x="5620232" y="133562"/>
            <a:ext cx="122718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830 Third Av at 18.0 FAR as per DCP.</a:t>
            </a:r>
            <a:endParaRPr lang="en-US" sz="1000" dirty="0"/>
          </a:p>
        </p:txBody>
      </p:sp>
      <p:cxnSp>
        <p:nvCxnSpPr>
          <p:cNvPr id="44" name="Straight Arrow Connector 43"/>
          <p:cNvCxnSpPr>
            <a:stCxn id="37" idx="2"/>
          </p:cNvCxnSpPr>
          <p:nvPr/>
        </p:nvCxnSpPr>
        <p:spPr>
          <a:xfrm flipH="1">
            <a:off x="6070662" y="533672"/>
            <a:ext cx="163162"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304170" y="2328122"/>
            <a:ext cx="1417912" cy="707886"/>
          </a:xfrm>
          <a:prstGeom prst="rect">
            <a:avLst/>
          </a:prstGeom>
          <a:solidFill>
            <a:schemeClr val="bg1">
              <a:alpha val="49000"/>
            </a:schemeClr>
          </a:solidFill>
        </p:spPr>
        <p:txBody>
          <a:bodyPr wrap="square" rtlCol="0">
            <a:spAutoFit/>
          </a:bodyPr>
          <a:lstStyle/>
          <a:p>
            <a:r>
              <a:rPr lang="en-US" sz="1000" dirty="0" smtClean="0"/>
              <a:t>C6-4.5 midblock district was established in 1982, after the Summit Hotel was built.</a:t>
            </a:r>
            <a:endParaRPr lang="en-US" sz="1000" dirty="0"/>
          </a:p>
        </p:txBody>
      </p:sp>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5833" t="16331" r="40712" b="26972"/>
          <a:stretch/>
        </p:blipFill>
        <p:spPr>
          <a:xfrm>
            <a:off x="-16070" y="140770"/>
            <a:ext cx="2149669" cy="2914404"/>
          </a:xfrm>
          <a:prstGeom prst="rect">
            <a:avLst/>
          </a:prstGeom>
        </p:spPr>
      </p:pic>
      <p:pic>
        <p:nvPicPr>
          <p:cNvPr id="4" name="Picture 3"/>
          <p:cNvPicPr>
            <a:picLocks noChangeAspect="1"/>
          </p:cNvPicPr>
          <p:nvPr/>
        </p:nvPicPr>
        <p:blipFill rotWithShape="1">
          <a:blip r:embed="rId3"/>
          <a:srcRect l="28108" t="39341" r="53746" b="27716"/>
          <a:stretch/>
        </p:blipFill>
        <p:spPr>
          <a:xfrm>
            <a:off x="4833257" y="119048"/>
            <a:ext cx="2017486" cy="2930126"/>
          </a:xfrm>
          <a:prstGeom prst="rect">
            <a:avLst/>
          </a:prstGeom>
        </p:spPr>
      </p:pic>
      <p:pic>
        <p:nvPicPr>
          <p:cNvPr id="29" name="Picture 28"/>
          <p:cNvPicPr>
            <a:picLocks noChangeAspect="1"/>
          </p:cNvPicPr>
          <p:nvPr/>
        </p:nvPicPr>
        <p:blipFill rotWithShape="1">
          <a:blip r:embed="rId3"/>
          <a:srcRect l="29877" t="52012" r="56799" b="27716"/>
          <a:stretch/>
        </p:blipFill>
        <p:spPr>
          <a:xfrm>
            <a:off x="2293257" y="133562"/>
            <a:ext cx="2409372" cy="2932538"/>
          </a:xfrm>
          <a:prstGeom prst="rect">
            <a:avLst/>
          </a:prstGeom>
        </p:spPr>
      </p:pic>
      <p:sp>
        <p:nvSpPr>
          <p:cNvPr id="16" name="TextBox 15"/>
          <p:cNvSpPr txBox="1"/>
          <p:nvPr/>
        </p:nvSpPr>
        <p:spPr>
          <a:xfrm>
            <a:off x="6845300" y="0"/>
            <a:ext cx="1974895" cy="400110"/>
          </a:xfrm>
          <a:prstGeom prst="rect">
            <a:avLst/>
          </a:prstGeom>
          <a:noFill/>
        </p:spPr>
        <p:txBody>
          <a:bodyPr wrap="none" rtlCol="0">
            <a:spAutoFit/>
          </a:bodyPr>
          <a:lstStyle/>
          <a:p>
            <a:r>
              <a:rPr lang="en-US" sz="2000" dirty="0" smtClean="0"/>
              <a:t>830 Third (2 of 2)</a:t>
            </a:r>
            <a:endParaRPr lang="en-US" sz="2000" dirty="0"/>
          </a:p>
        </p:txBody>
      </p:sp>
      <p:sp>
        <p:nvSpPr>
          <p:cNvPr id="17" name="TextBox 16"/>
          <p:cNvSpPr txBox="1"/>
          <p:nvPr/>
        </p:nvSpPr>
        <p:spPr>
          <a:xfrm>
            <a:off x="8532334" y="6642556"/>
            <a:ext cx="582211" cy="215444"/>
          </a:xfrm>
          <a:prstGeom prst="rect">
            <a:avLst/>
          </a:prstGeom>
          <a:noFill/>
        </p:spPr>
        <p:txBody>
          <a:bodyPr wrap="none" rtlCol="0">
            <a:spAutoFit/>
          </a:bodyPr>
          <a:lstStyle/>
          <a:p>
            <a:r>
              <a:rPr lang="en-US" sz="800" dirty="0" smtClean="0"/>
              <a:t>29 Jun 17</a:t>
            </a:r>
            <a:endParaRPr lang="en-US" sz="800" dirty="0"/>
          </a:p>
        </p:txBody>
      </p:sp>
      <p:sp>
        <p:nvSpPr>
          <p:cNvPr id="18" name="TextBox 17"/>
          <p:cNvSpPr txBox="1"/>
          <p:nvPr/>
        </p:nvSpPr>
        <p:spPr>
          <a:xfrm>
            <a:off x="6858000" y="457200"/>
            <a:ext cx="2286000" cy="6694142"/>
          </a:xfrm>
          <a:prstGeom prst="rect">
            <a:avLst/>
          </a:prstGeom>
          <a:noFill/>
        </p:spPr>
        <p:txBody>
          <a:bodyPr wrap="square" rtlCol="0">
            <a:spAutoFit/>
          </a:bodyPr>
          <a:lstStyle/>
          <a:p>
            <a:r>
              <a:rPr lang="en-US" sz="1100" dirty="0" smtClean="0"/>
              <a:t>The eastern and western halves of block 1305 are in subareas that allow different maximum </a:t>
            </a:r>
            <a:r>
              <a:rPr lang="en-US" sz="1100" dirty="0" err="1" smtClean="0"/>
              <a:t>FARs</a:t>
            </a:r>
            <a:r>
              <a:rPr lang="en-US" sz="1100" dirty="0" smtClean="0"/>
              <a:t>.  This leads to ZR 77 and more specifically ZR 77-22 which establish floor area rules for lots that are split between different districts.</a:t>
            </a:r>
          </a:p>
          <a:p>
            <a:endParaRPr lang="en-US" sz="1100" dirty="0" smtClean="0"/>
          </a:p>
          <a:p>
            <a:r>
              <a:rPr lang="en-US" sz="1100" dirty="0" smtClean="0"/>
              <a:t>An adjusted maximum FAR for the site is calculated by multiplying the part of the site in each district by the maximum FAR for that district.  The resulting floor area may be located anywhere on the site providing it does not exceed the greater of the FAR for that portion of the site or the adjusted maximum floor area. </a:t>
            </a:r>
          </a:p>
          <a:p>
            <a:endParaRPr lang="en-US" sz="1100" dirty="0" smtClean="0"/>
          </a:p>
          <a:p>
            <a:r>
              <a:rPr lang="en-US" sz="1100" dirty="0" smtClean="0"/>
              <a:t>Assuming that lot 7501 is merged with lots 40 and 33 the available floor area for the new building, excluding the existing hotel’s floor area, could be as much as 705,000sf However, the FAR in the Northern Subarea, including the existing hotel’s floor area, may be no more than 21.0.  This limits the floor area for the new building to 552,000sf, which would be 26.6 FAR on lots 40 and 33.</a:t>
            </a:r>
          </a:p>
          <a:p>
            <a:endParaRPr lang="en-US" sz="1100" dirty="0" smtClean="0"/>
          </a:p>
          <a:p>
            <a:r>
              <a:rPr lang="en-US" sz="1100" dirty="0" smtClean="0"/>
              <a:t>The anticipated redevelopment at 830 Third Av is 18.0 FAR and 39 floors tall.   The additional FAR, at approximately 1/3 FAR per floor, would add 26 floors to the building for a total height of 65 floors.</a:t>
            </a:r>
          </a:p>
          <a:p>
            <a:endParaRPr lang="en-US" sz="1100" dirty="0"/>
          </a:p>
        </p:txBody>
      </p:sp>
      <p:sp>
        <p:nvSpPr>
          <p:cNvPr id="13" name="TextBox 12"/>
          <p:cNvSpPr txBox="1"/>
          <p:nvPr/>
        </p:nvSpPr>
        <p:spPr>
          <a:xfrm>
            <a:off x="3872594" y="2704649"/>
            <a:ext cx="564578" cy="338554"/>
          </a:xfrm>
          <a:prstGeom prst="rect">
            <a:avLst/>
          </a:prstGeom>
          <a:noFill/>
        </p:spPr>
        <p:txBody>
          <a:bodyPr wrap="none" rtlCol="0">
            <a:spAutoFit/>
          </a:bodyPr>
          <a:lstStyle/>
          <a:p>
            <a:r>
              <a:rPr lang="en-US" sz="1600" dirty="0" smtClean="0"/>
              <a:t>C6-6</a:t>
            </a:r>
            <a:endParaRPr lang="en-US" sz="1600" dirty="0"/>
          </a:p>
        </p:txBody>
      </p:sp>
      <p:sp>
        <p:nvSpPr>
          <p:cNvPr id="27" name="TextBox 26"/>
          <p:cNvSpPr txBox="1"/>
          <p:nvPr/>
        </p:nvSpPr>
        <p:spPr>
          <a:xfrm>
            <a:off x="901446" y="2796982"/>
            <a:ext cx="78171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155 E 50 St</a:t>
            </a:r>
            <a:endParaRPr lang="en-US" sz="1000" dirty="0"/>
          </a:p>
        </p:txBody>
      </p:sp>
      <p:cxnSp>
        <p:nvCxnSpPr>
          <p:cNvPr id="28" name="Straight Arrow Connector 27"/>
          <p:cNvCxnSpPr>
            <a:stCxn id="27" idx="0"/>
          </p:cNvCxnSpPr>
          <p:nvPr/>
        </p:nvCxnSpPr>
        <p:spPr>
          <a:xfrm flipV="1">
            <a:off x="1292304" y="2119249"/>
            <a:ext cx="84320" cy="6777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60981" y="592156"/>
            <a:ext cx="898928"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830 Third Av</a:t>
            </a:r>
            <a:endParaRPr lang="en-US" sz="1000" dirty="0"/>
          </a:p>
        </p:txBody>
      </p:sp>
      <p:cxnSp>
        <p:nvCxnSpPr>
          <p:cNvPr id="34" name="Straight Arrow Connector 33"/>
          <p:cNvCxnSpPr>
            <a:stCxn id="33" idx="2"/>
          </p:cNvCxnSpPr>
          <p:nvPr/>
        </p:nvCxnSpPr>
        <p:spPr>
          <a:xfrm flipH="1">
            <a:off x="1533937" y="838377"/>
            <a:ext cx="76508" cy="9654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flipH="1">
            <a:off x="2786504" y="1280484"/>
            <a:ext cx="269963" cy="246221"/>
          </a:xfrm>
          <a:prstGeom prst="rect">
            <a:avLst/>
          </a:prstGeom>
          <a:solidFill>
            <a:schemeClr val="bg1">
              <a:alpha val="49000"/>
            </a:schemeClr>
          </a:solidFill>
        </p:spPr>
        <p:txBody>
          <a:bodyPr wrap="square" rtlCol="0">
            <a:spAutoFit/>
          </a:bodyPr>
          <a:lstStyle/>
          <a:p>
            <a:r>
              <a:rPr lang="en-US" sz="1000" dirty="0" smtClean="0"/>
              <a:t>a</a:t>
            </a:r>
            <a:endParaRPr lang="en-US" sz="1000" dirty="0"/>
          </a:p>
        </p:txBody>
      </p:sp>
      <p:sp>
        <p:nvSpPr>
          <p:cNvPr id="41" name="TextBox 40"/>
          <p:cNvSpPr txBox="1"/>
          <p:nvPr/>
        </p:nvSpPr>
        <p:spPr>
          <a:xfrm>
            <a:off x="3849376" y="1873028"/>
            <a:ext cx="437560" cy="246221"/>
          </a:xfrm>
          <a:prstGeom prst="rect">
            <a:avLst/>
          </a:prstGeom>
          <a:solidFill>
            <a:schemeClr val="bg1">
              <a:alpha val="49000"/>
            </a:schemeClr>
          </a:solidFill>
        </p:spPr>
        <p:txBody>
          <a:bodyPr wrap="square" rtlCol="0">
            <a:spAutoFit/>
          </a:bodyPr>
          <a:lstStyle/>
          <a:p>
            <a:r>
              <a:rPr lang="en-US" sz="1000" dirty="0" smtClean="0"/>
              <a:t>40</a:t>
            </a:r>
            <a:endParaRPr lang="en-US" sz="1000" dirty="0"/>
          </a:p>
        </p:txBody>
      </p:sp>
      <p:sp>
        <p:nvSpPr>
          <p:cNvPr id="42" name="TextBox 41"/>
          <p:cNvSpPr txBox="1"/>
          <p:nvPr/>
        </p:nvSpPr>
        <p:spPr>
          <a:xfrm>
            <a:off x="3661768" y="2223343"/>
            <a:ext cx="473065" cy="246221"/>
          </a:xfrm>
          <a:prstGeom prst="rect">
            <a:avLst/>
          </a:prstGeom>
          <a:solidFill>
            <a:schemeClr val="bg1">
              <a:alpha val="49000"/>
            </a:schemeClr>
          </a:solidFill>
        </p:spPr>
        <p:txBody>
          <a:bodyPr wrap="square" rtlCol="0">
            <a:spAutoFit/>
          </a:bodyPr>
          <a:lstStyle/>
          <a:p>
            <a:r>
              <a:rPr lang="en-US" sz="1000" dirty="0" smtClean="0"/>
              <a:t>33</a:t>
            </a:r>
            <a:endParaRPr lang="en-US" sz="1000" dirty="0"/>
          </a:p>
        </p:txBody>
      </p:sp>
      <p:graphicFrame>
        <p:nvGraphicFramePr>
          <p:cNvPr id="43" name="Table 42"/>
          <p:cNvGraphicFramePr>
            <a:graphicFrameLocks noGrp="1"/>
          </p:cNvGraphicFramePr>
          <p:nvPr>
            <p:extLst>
              <p:ext uri="{D42A27DB-BD31-4B8C-83A1-F6EECF244321}">
                <p14:modId xmlns:p14="http://schemas.microsoft.com/office/powerpoint/2010/main" val="1862672317"/>
              </p:ext>
            </p:extLst>
          </p:nvPr>
        </p:nvGraphicFramePr>
        <p:xfrm>
          <a:off x="0" y="3387736"/>
          <a:ext cx="6855304" cy="3053080"/>
        </p:xfrm>
        <a:graphic>
          <a:graphicData uri="http://schemas.openxmlformats.org/drawingml/2006/table">
            <a:tbl>
              <a:tblPr firstRow="1" bandRow="1">
                <a:tableStyleId>{1FECB4D8-DB02-4DC6-A0A2-4F2EBAE1DC90}</a:tableStyleId>
              </a:tblPr>
              <a:tblGrid>
                <a:gridCol w="505517"/>
                <a:gridCol w="517847"/>
                <a:gridCol w="425292"/>
                <a:gridCol w="760288"/>
                <a:gridCol w="873303"/>
                <a:gridCol w="565079"/>
                <a:gridCol w="606175"/>
                <a:gridCol w="1283699"/>
                <a:gridCol w="1318104"/>
              </a:tblGrid>
              <a:tr h="0">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r>
                        <a:rPr lang="en-US" sz="1200" dirty="0" smtClean="0"/>
                        <a:t>Available zoning floor area, </a:t>
                      </a:r>
                      <a:r>
                        <a:rPr lang="en-US" sz="1200" u="sng" dirty="0" err="1" smtClean="0"/>
                        <a:t>AoR</a:t>
                      </a:r>
                      <a:endParaRPr lang="en-US" sz="1200" u="sng" dirty="0"/>
                    </a:p>
                  </a:txBody>
                  <a:tcPr/>
                </a:tc>
              </a:tr>
              <a:tr h="370840">
                <a:tc>
                  <a:txBody>
                    <a:bodyPr/>
                    <a:lstStyle/>
                    <a:p>
                      <a:r>
                        <a:rPr lang="en-US" sz="1200" dirty="0" smtClean="0"/>
                        <a:t>7501</a:t>
                      </a:r>
                      <a:endParaRPr lang="en-US" sz="1200" dirty="0"/>
                    </a:p>
                  </a:txBody>
                  <a:tcPr/>
                </a:tc>
                <a:tc>
                  <a:txBody>
                    <a:bodyPr/>
                    <a:lstStyle/>
                    <a:p>
                      <a:pPr algn="ctr"/>
                      <a:r>
                        <a:rPr lang="en-US" sz="1200" dirty="0" smtClean="0"/>
                        <a:t>1960</a:t>
                      </a:r>
                      <a:endParaRPr lang="en-US" sz="1200" dirty="0"/>
                    </a:p>
                  </a:txBody>
                  <a:tcPr/>
                </a:tc>
                <a:tc>
                  <a:txBody>
                    <a:bodyPr/>
                    <a:lstStyle/>
                    <a:p>
                      <a:pPr algn="r"/>
                      <a:r>
                        <a:rPr lang="en-US" sz="1200" dirty="0" smtClean="0"/>
                        <a:t>19</a:t>
                      </a:r>
                      <a:endParaRPr lang="en-US" sz="1200" dirty="0"/>
                    </a:p>
                  </a:txBody>
                  <a:tcPr/>
                </a:tc>
                <a:tc>
                  <a:txBody>
                    <a:bodyPr/>
                    <a:lstStyle/>
                    <a:p>
                      <a:pPr algn="r"/>
                      <a:r>
                        <a:rPr lang="en-US" sz="1200" dirty="0" smtClean="0"/>
                        <a:t>32,273sf</a:t>
                      </a:r>
                      <a:endParaRPr lang="en-US" sz="1200" dirty="0"/>
                    </a:p>
                  </a:txBody>
                  <a:tcPr/>
                </a:tc>
                <a:tc>
                  <a:txBody>
                    <a:bodyPr/>
                    <a:lstStyle/>
                    <a:p>
                      <a:pPr algn="r"/>
                      <a:r>
                        <a:rPr lang="en-US" sz="1200" dirty="0" smtClean="0"/>
                        <a:t>~350,000sf</a:t>
                      </a:r>
                      <a:endParaRPr lang="en-US" sz="1200" dirty="0"/>
                    </a:p>
                  </a:txBody>
                  <a:tcPr/>
                </a:tc>
                <a:tc>
                  <a:txBody>
                    <a:bodyPr/>
                    <a:lstStyle/>
                    <a:p>
                      <a:pPr algn="r"/>
                      <a:r>
                        <a:rPr lang="en-US" sz="1200" dirty="0" smtClean="0"/>
                        <a:t>~10.5</a:t>
                      </a:r>
                      <a:endParaRPr lang="en-US" sz="1200" dirty="0"/>
                    </a:p>
                  </a:txBody>
                  <a:tcPr/>
                </a:tc>
                <a:tc>
                  <a:txBody>
                    <a:bodyPr/>
                    <a:lstStyle/>
                    <a:p>
                      <a:r>
                        <a:rPr lang="en-US" sz="1200" dirty="0" smtClean="0"/>
                        <a:t>13.2</a:t>
                      </a:r>
                      <a:endParaRPr lang="en-US" sz="1200" dirty="0"/>
                    </a:p>
                  </a:txBody>
                  <a:tcPr/>
                </a:tc>
                <a:tc>
                  <a:txBody>
                    <a:bodyPr/>
                    <a:lstStyle/>
                    <a:p>
                      <a:pPr algn="r"/>
                      <a:r>
                        <a:rPr lang="en-US" sz="1200" dirty="0" smtClean="0"/>
                        <a:t>13.2 to </a:t>
                      </a:r>
                      <a:r>
                        <a:rPr lang="en-US" sz="1200" u="sng" dirty="0" smtClean="0"/>
                        <a:t>21.3</a:t>
                      </a:r>
                      <a:r>
                        <a:rPr lang="en-US" sz="1200" dirty="0" smtClean="0"/>
                        <a:t>/24.3</a:t>
                      </a:r>
                      <a:endParaRPr lang="en-US" sz="1200" dirty="0"/>
                    </a:p>
                  </a:txBody>
                  <a:tcPr/>
                </a:tc>
                <a:tc>
                  <a:txBody>
                    <a:bodyPr/>
                    <a:lstStyle/>
                    <a:p>
                      <a:pPr algn="r"/>
                      <a:endParaRPr lang="en-US" sz="1200" dirty="0"/>
                    </a:p>
                  </a:txBody>
                  <a:tcPr/>
                </a:tc>
              </a:tr>
              <a:tr h="370840">
                <a:tc>
                  <a:txBody>
                    <a:bodyPr/>
                    <a:lstStyle/>
                    <a:p>
                      <a:pPr algn="r"/>
                      <a:r>
                        <a:rPr lang="en-US" sz="1200" dirty="0" smtClean="0"/>
                        <a:t>a</a:t>
                      </a:r>
                      <a:endParaRPr lang="en-US" sz="1200" dirty="0"/>
                    </a:p>
                  </a:txBody>
                  <a:tcPr/>
                </a:tc>
                <a:tc>
                  <a:txBody>
                    <a:bodyPr/>
                    <a:lstStyle/>
                    <a:p>
                      <a:endParaRPr lang="en-US" sz="1200" dirty="0"/>
                    </a:p>
                  </a:txBody>
                  <a:tcPr/>
                </a:tc>
                <a:tc>
                  <a:txBody>
                    <a:bodyPr/>
                    <a:lstStyle/>
                    <a:p>
                      <a:endParaRPr lang="en-US" sz="1200"/>
                    </a:p>
                  </a:txBody>
                  <a:tcPr/>
                </a:tc>
                <a:tc>
                  <a:txBody>
                    <a:bodyPr/>
                    <a:lstStyle/>
                    <a:p>
                      <a:pPr algn="r"/>
                      <a:r>
                        <a:rPr lang="en-US" sz="1200" dirty="0" smtClean="0"/>
                        <a:t>12,500sf</a:t>
                      </a:r>
                      <a:endParaRPr lang="en-US" sz="1200" dirty="0"/>
                    </a:p>
                  </a:txBody>
                  <a:tcPr/>
                </a:tc>
                <a:tc>
                  <a:txBody>
                    <a:bodyPr/>
                    <a:lstStyle/>
                    <a:p>
                      <a:endParaRPr lang="en-US" sz="1200" dirty="0"/>
                    </a:p>
                  </a:txBody>
                  <a:tcPr/>
                </a:tc>
                <a:tc>
                  <a:txBody>
                    <a:bodyPr/>
                    <a:lstStyle/>
                    <a:p>
                      <a:pPr algn="r"/>
                      <a:r>
                        <a:rPr lang="en-US" sz="1200" dirty="0" smtClean="0"/>
                        <a:t>~10.5</a:t>
                      </a:r>
                      <a:endParaRPr lang="en-US" sz="1200" dirty="0"/>
                    </a:p>
                  </a:txBody>
                  <a:tcPr/>
                </a:tc>
                <a:tc>
                  <a:txBody>
                    <a:bodyPr/>
                    <a:lstStyle/>
                    <a:p>
                      <a:r>
                        <a:rPr lang="en-US" sz="1200" dirty="0" smtClean="0"/>
                        <a:t>15.0</a:t>
                      </a:r>
                      <a:endParaRPr lang="en-US" sz="1200" dirty="0"/>
                    </a:p>
                  </a:txBody>
                  <a:tcPr/>
                </a:tc>
                <a:tc>
                  <a:txBody>
                    <a:bodyPr/>
                    <a:lstStyle/>
                    <a:p>
                      <a:pPr algn="r"/>
                      <a:r>
                        <a:rPr lang="en-US" sz="1200" u="sng" dirty="0" smtClean="0"/>
                        <a:t>23.0</a:t>
                      </a:r>
                      <a:r>
                        <a:rPr lang="en-US" sz="1200" dirty="0" smtClean="0"/>
                        <a:t>/26.0</a:t>
                      </a:r>
                      <a:endParaRPr lang="en-US" sz="1200" dirty="0"/>
                    </a:p>
                  </a:txBody>
                  <a:tcPr/>
                </a:tc>
                <a:tc>
                  <a:txBody>
                    <a:bodyPr/>
                    <a:lstStyle/>
                    <a:p>
                      <a:pPr algn="r"/>
                      <a:r>
                        <a:rPr lang="en-US" sz="1200" dirty="0" smtClean="0"/>
                        <a:t>156,250sf</a:t>
                      </a:r>
                      <a:endParaRPr lang="en-US" sz="1200" dirty="0"/>
                    </a:p>
                  </a:txBody>
                  <a:tcPr/>
                </a:tc>
              </a:tr>
              <a:tr h="370840">
                <a:tc>
                  <a:txBody>
                    <a:bodyPr/>
                    <a:lstStyle/>
                    <a:p>
                      <a:pPr algn="r"/>
                      <a:r>
                        <a:rPr lang="en-US" sz="1200" dirty="0" err="1" smtClean="0"/>
                        <a:t>b</a:t>
                      </a:r>
                      <a:endParaRPr lang="en-US" sz="1200" dirty="0"/>
                    </a:p>
                  </a:txBody>
                  <a:tcPr/>
                </a:tc>
                <a:tc>
                  <a:txBody>
                    <a:bodyPr/>
                    <a:lstStyle/>
                    <a:p>
                      <a:endParaRPr lang="en-US" sz="1200"/>
                    </a:p>
                  </a:txBody>
                  <a:tcPr/>
                </a:tc>
                <a:tc>
                  <a:txBody>
                    <a:bodyPr/>
                    <a:lstStyle/>
                    <a:p>
                      <a:endParaRPr lang="en-US" sz="1200"/>
                    </a:p>
                  </a:txBody>
                  <a:tcPr/>
                </a:tc>
                <a:tc>
                  <a:txBody>
                    <a:bodyPr/>
                    <a:lstStyle/>
                    <a:p>
                      <a:pPr algn="r"/>
                      <a:r>
                        <a:rPr lang="en-US" sz="1200" dirty="0" smtClean="0"/>
                        <a:t>8,500sf</a:t>
                      </a:r>
                      <a:endParaRPr lang="en-US" sz="1200" dirty="0"/>
                    </a:p>
                  </a:txBody>
                  <a:tcPr/>
                </a:tc>
                <a:tc>
                  <a:txBody>
                    <a:bodyPr/>
                    <a:lstStyle/>
                    <a:p>
                      <a:endParaRPr lang="en-US" sz="1200"/>
                    </a:p>
                  </a:txBody>
                  <a:tcPr/>
                </a:tc>
                <a:tc>
                  <a:txBody>
                    <a:bodyPr/>
                    <a:lstStyle/>
                    <a:p>
                      <a:pPr algn="r"/>
                      <a:r>
                        <a:rPr lang="en-US" sz="1200" dirty="0" smtClean="0"/>
                        <a:t>~10.5</a:t>
                      </a:r>
                      <a:endParaRPr lang="en-US" sz="1200" dirty="0"/>
                    </a:p>
                  </a:txBody>
                  <a:tcPr/>
                </a:tc>
                <a:tc>
                  <a:txBody>
                    <a:bodyPr/>
                    <a:lstStyle/>
                    <a:p>
                      <a:r>
                        <a:rPr lang="en-US" sz="1200" dirty="0" smtClean="0"/>
                        <a:t>12.0</a:t>
                      </a:r>
                      <a:endParaRPr lang="en-US" sz="1200" dirty="0"/>
                    </a:p>
                  </a:txBody>
                  <a:tcPr/>
                </a:tc>
                <a:tc>
                  <a:txBody>
                    <a:bodyPr/>
                    <a:lstStyle/>
                    <a:p>
                      <a:pPr algn="r"/>
                      <a:r>
                        <a:rPr lang="en-US" sz="1200" u="sng" dirty="0" smtClean="0"/>
                        <a:t>23.0</a:t>
                      </a:r>
                      <a:r>
                        <a:rPr lang="en-US" sz="1200" dirty="0" smtClean="0"/>
                        <a:t>/26.0</a:t>
                      </a:r>
                      <a:endParaRPr lang="en-US" sz="1200" dirty="0"/>
                    </a:p>
                  </a:txBody>
                  <a:tcPr/>
                </a:tc>
                <a:tc>
                  <a:txBody>
                    <a:bodyPr/>
                    <a:lstStyle/>
                    <a:p>
                      <a:pPr algn="r"/>
                      <a:r>
                        <a:rPr lang="en-US" sz="1200" dirty="0" smtClean="0"/>
                        <a:t>106,250sf</a:t>
                      </a:r>
                      <a:endParaRPr lang="en-US" sz="1200" dirty="0"/>
                    </a:p>
                  </a:txBody>
                  <a:tcPr/>
                </a:tc>
              </a:tr>
              <a:tr h="370840">
                <a:tc>
                  <a:txBody>
                    <a:bodyPr/>
                    <a:lstStyle/>
                    <a:p>
                      <a:pPr algn="r"/>
                      <a:r>
                        <a:rPr lang="en-US" sz="1200" dirty="0" err="1" smtClean="0"/>
                        <a:t>c</a:t>
                      </a:r>
                      <a:endParaRPr lang="en-US" sz="1200" dirty="0"/>
                    </a:p>
                  </a:txBody>
                  <a:tcPr/>
                </a:tc>
                <a:tc>
                  <a:txBody>
                    <a:bodyPr/>
                    <a:lstStyle/>
                    <a:p>
                      <a:pPr algn="ctr"/>
                      <a:endParaRPr lang="en-US" sz="1200" dirty="0"/>
                    </a:p>
                  </a:txBody>
                  <a:tcPr/>
                </a:tc>
                <a:tc>
                  <a:txBody>
                    <a:bodyPr/>
                    <a:lstStyle/>
                    <a:p>
                      <a:pPr algn="r"/>
                      <a:endParaRPr lang="en-US" sz="1200" dirty="0"/>
                    </a:p>
                  </a:txBody>
                  <a:tcPr/>
                </a:tc>
                <a:tc>
                  <a:txBody>
                    <a:bodyPr/>
                    <a:lstStyle/>
                    <a:p>
                      <a:pPr algn="r"/>
                      <a:r>
                        <a:rPr lang="en-US" sz="1200" dirty="0" smtClean="0"/>
                        <a:t>8,500sf</a:t>
                      </a:r>
                      <a:endParaRPr lang="en-US" sz="1200" dirty="0"/>
                    </a:p>
                  </a:txBody>
                  <a:tcPr/>
                </a:tc>
                <a:tc>
                  <a:txBody>
                    <a:bodyPr/>
                    <a:lstStyle/>
                    <a:p>
                      <a:pPr algn="r"/>
                      <a:endParaRPr lang="en-US" sz="1200" dirty="0"/>
                    </a:p>
                  </a:txBody>
                  <a:tcPr/>
                </a:tc>
                <a:tc>
                  <a:txBody>
                    <a:bodyPr/>
                    <a:lstStyle/>
                    <a:p>
                      <a:pPr algn="r"/>
                      <a:r>
                        <a:rPr lang="en-US" sz="1200" dirty="0" smtClean="0"/>
                        <a:t>~10.5</a:t>
                      </a:r>
                      <a:endParaRPr lang="en-US" sz="1200" dirty="0"/>
                    </a:p>
                  </a:txBody>
                  <a:tcPr/>
                </a:tc>
                <a:tc>
                  <a:txBody>
                    <a:bodyPr/>
                    <a:lstStyle/>
                    <a:p>
                      <a:r>
                        <a:rPr lang="en-US" sz="1200" dirty="0" smtClean="0"/>
                        <a:t>12.0</a:t>
                      </a:r>
                      <a:endParaRPr lang="en-US" sz="1200" dirty="0"/>
                    </a:p>
                  </a:txBody>
                  <a:tcPr/>
                </a:tc>
                <a:tc>
                  <a:txBody>
                    <a:bodyPr/>
                    <a:lstStyle/>
                    <a:p>
                      <a:pPr algn="r"/>
                      <a:r>
                        <a:rPr lang="en-US" sz="1200" u="sng" dirty="0" smtClean="0"/>
                        <a:t>18.0</a:t>
                      </a:r>
                      <a:r>
                        <a:rPr lang="en-US" sz="1200" dirty="0" smtClean="0"/>
                        <a:t>/21.0</a:t>
                      </a:r>
                      <a:endParaRPr lang="en-US" sz="1200" dirty="0"/>
                    </a:p>
                  </a:txBody>
                  <a:tcPr/>
                </a:tc>
                <a:tc>
                  <a:txBody>
                    <a:bodyPr/>
                    <a:lstStyle/>
                    <a:p>
                      <a:pPr algn="r"/>
                      <a:r>
                        <a:rPr lang="en-US" sz="1200" dirty="0" smtClean="0"/>
                        <a:t>63,750sf</a:t>
                      </a:r>
                      <a:endParaRPr lang="en-US" sz="1200" dirty="0"/>
                    </a:p>
                  </a:txBody>
                  <a:tcPr/>
                </a:tc>
              </a:tr>
              <a:tr h="370840">
                <a:tc>
                  <a:txBody>
                    <a:bodyPr/>
                    <a:lstStyle/>
                    <a:p>
                      <a:pPr algn="r"/>
                      <a:r>
                        <a:rPr lang="en-US" sz="1200" dirty="0" err="1" smtClean="0"/>
                        <a:t>d</a:t>
                      </a:r>
                      <a:endParaRPr lang="en-US" sz="1200" dirty="0"/>
                    </a:p>
                  </a:txBody>
                  <a:tcPr/>
                </a:tc>
                <a:tc>
                  <a:txBody>
                    <a:bodyPr/>
                    <a:lstStyle/>
                    <a:p>
                      <a:pPr algn="ctr"/>
                      <a:endParaRPr lang="en-US" sz="1200" dirty="0"/>
                    </a:p>
                  </a:txBody>
                  <a:tcPr/>
                </a:tc>
                <a:tc>
                  <a:txBody>
                    <a:bodyPr/>
                    <a:lstStyle/>
                    <a:p>
                      <a:pPr algn="r"/>
                      <a:endParaRPr lang="en-US" sz="1200" dirty="0"/>
                    </a:p>
                  </a:txBody>
                  <a:tcPr/>
                </a:tc>
                <a:tc>
                  <a:txBody>
                    <a:bodyPr/>
                    <a:lstStyle/>
                    <a:p>
                      <a:pPr algn="r"/>
                      <a:r>
                        <a:rPr lang="en-US" sz="1200" dirty="0" smtClean="0"/>
                        <a:t>2,500sf</a:t>
                      </a:r>
                      <a:endParaRPr lang="en-US" sz="1200" dirty="0"/>
                    </a:p>
                  </a:txBody>
                  <a:tcPr/>
                </a:tc>
                <a:tc>
                  <a:txBody>
                    <a:bodyPr/>
                    <a:lstStyle/>
                    <a:p>
                      <a:pPr algn="r"/>
                      <a:endParaRPr lang="en-US" sz="1200" dirty="0"/>
                    </a:p>
                  </a:txBody>
                  <a:tcPr/>
                </a:tc>
                <a:tc>
                  <a:txBody>
                    <a:bodyPr/>
                    <a:lstStyle/>
                    <a:p>
                      <a:pPr algn="r"/>
                      <a:r>
                        <a:rPr lang="en-US" sz="1200" kern="1200" dirty="0" smtClean="0">
                          <a:solidFill>
                            <a:schemeClr val="dk1"/>
                          </a:solidFill>
                          <a:latin typeface="+mn-lt"/>
                          <a:ea typeface="+mn-ea"/>
                          <a:cs typeface="+mn-cs"/>
                        </a:rPr>
                        <a:t>~10.5</a:t>
                      </a:r>
                      <a:endParaRPr lang="en-US" sz="1200" kern="1200" dirty="0">
                        <a:solidFill>
                          <a:schemeClr val="dk1"/>
                        </a:solidFill>
                        <a:latin typeface="+mn-lt"/>
                        <a:ea typeface="+mn-ea"/>
                        <a:cs typeface="+mn-cs"/>
                      </a:endParaRPr>
                    </a:p>
                  </a:txBody>
                  <a:tcPr/>
                </a:tc>
                <a:tc>
                  <a:txBody>
                    <a:bodyPr/>
                    <a:lstStyle/>
                    <a:p>
                      <a:r>
                        <a:rPr lang="en-US" sz="1200" dirty="0" smtClean="0"/>
                        <a:t>15.0</a:t>
                      </a:r>
                      <a:endParaRPr lang="en-US" sz="1200" dirty="0"/>
                    </a:p>
                  </a:txBody>
                  <a:tcPr/>
                </a:tc>
                <a:tc>
                  <a:txBody>
                    <a:bodyPr/>
                    <a:lstStyle/>
                    <a:p>
                      <a:pPr algn="r"/>
                      <a:r>
                        <a:rPr lang="en-US" sz="1200" u="sng" dirty="0" smtClean="0"/>
                        <a:t>18.0</a:t>
                      </a:r>
                      <a:r>
                        <a:rPr lang="en-US" sz="1200" dirty="0" smtClean="0"/>
                        <a:t>/21.0</a:t>
                      </a:r>
                      <a:endParaRPr lang="en-US" sz="1200" dirty="0"/>
                    </a:p>
                  </a:txBody>
                  <a:tcPr/>
                </a:tc>
                <a:tc>
                  <a:txBody>
                    <a:bodyPr/>
                    <a:lstStyle/>
                    <a:p>
                      <a:pPr algn="r"/>
                      <a:r>
                        <a:rPr lang="en-US" sz="1200" dirty="0" smtClean="0"/>
                        <a:t>18,750sf</a:t>
                      </a:r>
                      <a:endParaRPr lang="en-US" sz="1200" dirty="0"/>
                    </a:p>
                  </a:txBody>
                  <a:tcPr/>
                </a:tc>
              </a:tr>
              <a:tr h="370840">
                <a:tc>
                  <a:txBody>
                    <a:bodyPr/>
                    <a:lstStyle/>
                    <a:p>
                      <a:r>
                        <a:rPr lang="en-US" sz="1200" dirty="0" smtClean="0"/>
                        <a:t>40</a:t>
                      </a:r>
                      <a:endParaRPr lang="en-US" sz="1200" dirty="0"/>
                    </a:p>
                  </a:txBody>
                  <a:tcPr/>
                </a:tc>
                <a:tc>
                  <a:txBody>
                    <a:bodyPr/>
                    <a:lstStyle/>
                    <a:p>
                      <a:pPr algn="ctr"/>
                      <a:r>
                        <a:rPr lang="en-US" sz="1200" dirty="0" smtClean="0"/>
                        <a:t>1958</a:t>
                      </a:r>
                      <a:endParaRPr lang="en-US" sz="1200" dirty="0"/>
                    </a:p>
                  </a:txBody>
                  <a:tcPr/>
                </a:tc>
                <a:tc>
                  <a:txBody>
                    <a:bodyPr/>
                    <a:lstStyle/>
                    <a:p>
                      <a:pPr algn="r"/>
                      <a:r>
                        <a:rPr lang="en-US" sz="1200" dirty="0" smtClean="0"/>
                        <a:t>13</a:t>
                      </a:r>
                      <a:endParaRPr lang="en-US" sz="1200" dirty="0"/>
                    </a:p>
                  </a:txBody>
                  <a:tcPr/>
                </a:tc>
                <a:tc>
                  <a:txBody>
                    <a:bodyPr/>
                    <a:lstStyle/>
                    <a:p>
                      <a:pPr algn="r"/>
                      <a:r>
                        <a:rPr lang="en-US" sz="1200" dirty="0" smtClean="0"/>
                        <a:t>10,041sf</a:t>
                      </a:r>
                      <a:endParaRPr lang="en-US" sz="1200" dirty="0"/>
                    </a:p>
                  </a:txBody>
                  <a:tcPr/>
                </a:tc>
                <a:tc>
                  <a:txBody>
                    <a:bodyPr/>
                    <a:lstStyle/>
                    <a:p>
                      <a:pPr algn="r"/>
                      <a:r>
                        <a:rPr lang="en-US" sz="1200" dirty="0" smtClean="0"/>
                        <a:t>135,000sf</a:t>
                      </a:r>
                      <a:endParaRPr lang="en-US" sz="1200" dirty="0"/>
                    </a:p>
                  </a:txBody>
                  <a:tcPr/>
                </a:tc>
                <a:tc>
                  <a:txBody>
                    <a:bodyPr/>
                    <a:lstStyle/>
                    <a:p>
                      <a:pPr algn="r"/>
                      <a:r>
                        <a:rPr lang="en-US" sz="1200" dirty="0" smtClean="0"/>
                        <a:t>13.4</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15.0 to </a:t>
                      </a:r>
                      <a:r>
                        <a:rPr lang="en-US" sz="1200" u="sng" dirty="0" smtClean="0"/>
                        <a:t>18.0</a:t>
                      </a:r>
                      <a:r>
                        <a:rPr lang="en-US" sz="1200" dirty="0" smtClean="0"/>
                        <a:t>/21.0</a:t>
                      </a:r>
                      <a:endParaRPr lang="en-US" sz="1200" dirty="0"/>
                    </a:p>
                  </a:txBody>
                  <a:tcPr/>
                </a:tc>
                <a:tc>
                  <a:txBody>
                    <a:bodyPr/>
                    <a:lstStyle/>
                    <a:p>
                      <a:pPr algn="r"/>
                      <a:r>
                        <a:rPr lang="en-US" sz="1200" dirty="0" smtClean="0"/>
                        <a:t>180,738sf</a:t>
                      </a:r>
                      <a:endParaRPr lang="en-US" sz="1200" dirty="0"/>
                    </a:p>
                  </a:txBody>
                  <a:tcPr/>
                </a:tc>
              </a:tr>
              <a:tr h="370840">
                <a:tc>
                  <a:txBody>
                    <a:bodyPr/>
                    <a:lstStyle/>
                    <a:p>
                      <a:r>
                        <a:rPr lang="en-US" sz="1200" dirty="0" smtClean="0"/>
                        <a:t>33</a:t>
                      </a:r>
                      <a:endParaRPr lang="en-US" sz="1200" dirty="0"/>
                    </a:p>
                  </a:txBody>
                  <a:tcPr/>
                </a:tc>
                <a:tc>
                  <a:txBody>
                    <a:bodyPr/>
                    <a:lstStyle/>
                    <a:p>
                      <a:pPr algn="ctr"/>
                      <a:r>
                        <a:rPr lang="en-US" sz="1200" dirty="0" smtClean="0"/>
                        <a:t>1963</a:t>
                      </a:r>
                      <a:endParaRPr lang="en-US" sz="1200" dirty="0"/>
                    </a:p>
                  </a:txBody>
                  <a:tcPr/>
                </a:tc>
                <a:tc>
                  <a:txBody>
                    <a:bodyPr/>
                    <a:lstStyle/>
                    <a:p>
                      <a:pPr algn="r"/>
                      <a:r>
                        <a:rPr lang="en-US" sz="1200" dirty="0" smtClean="0"/>
                        <a:t>21</a:t>
                      </a:r>
                      <a:endParaRPr lang="en-US" sz="1200" dirty="0"/>
                    </a:p>
                  </a:txBody>
                  <a:tcPr/>
                </a:tc>
                <a:tc>
                  <a:txBody>
                    <a:bodyPr/>
                    <a:lstStyle/>
                    <a:p>
                      <a:pPr algn="r"/>
                      <a:r>
                        <a:rPr lang="en-US" sz="1200" dirty="0" smtClean="0"/>
                        <a:t>10,744sf</a:t>
                      </a:r>
                      <a:endParaRPr lang="en-US" sz="1200" dirty="0"/>
                    </a:p>
                  </a:txBody>
                  <a:tcPr/>
                </a:tc>
                <a:tc>
                  <a:txBody>
                    <a:bodyPr/>
                    <a:lstStyle/>
                    <a:p>
                      <a:pPr algn="r"/>
                      <a:r>
                        <a:rPr lang="en-US" sz="1200" dirty="0" smtClean="0"/>
                        <a:t>159,582sf</a:t>
                      </a:r>
                      <a:endParaRPr lang="en-US" sz="1200" dirty="0"/>
                    </a:p>
                  </a:txBody>
                  <a:tcPr/>
                </a:tc>
                <a:tc>
                  <a:txBody>
                    <a:bodyPr/>
                    <a:lstStyle/>
                    <a:p>
                      <a:pPr algn="r"/>
                      <a:r>
                        <a:rPr lang="en-US" sz="1200" dirty="0" smtClean="0"/>
                        <a:t>14.8</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14.8</a:t>
                      </a:r>
                      <a:r>
                        <a:rPr lang="en-US" sz="1200" baseline="0" dirty="0" smtClean="0"/>
                        <a:t> to </a:t>
                      </a:r>
                      <a:r>
                        <a:rPr lang="en-US" sz="1200" u="sng" baseline="0" dirty="0" smtClean="0"/>
                        <a:t>18.0</a:t>
                      </a:r>
                      <a:r>
                        <a:rPr lang="en-US" sz="1200" baseline="0" dirty="0" smtClean="0"/>
                        <a:t>/21.0</a:t>
                      </a:r>
                      <a:endParaRPr lang="en-US" sz="1200" dirty="0"/>
                    </a:p>
                  </a:txBody>
                  <a:tcPr/>
                </a:tc>
                <a:tc>
                  <a:txBody>
                    <a:bodyPr/>
                    <a:lstStyle/>
                    <a:p>
                      <a:pPr algn="r"/>
                      <a:r>
                        <a:rPr lang="en-US" sz="1200" dirty="0" smtClean="0"/>
                        <a:t>193,392sf</a:t>
                      </a:r>
                      <a:endParaRPr lang="en-US" sz="1200" dirty="0"/>
                    </a:p>
                  </a:txBody>
                  <a:tcPr/>
                </a:tc>
              </a:tr>
            </a:tbl>
          </a:graphicData>
        </a:graphic>
      </p:graphicFrame>
      <p:sp>
        <p:nvSpPr>
          <p:cNvPr id="23" name="TextBox 22"/>
          <p:cNvSpPr txBox="1"/>
          <p:nvPr/>
        </p:nvSpPr>
        <p:spPr>
          <a:xfrm>
            <a:off x="0" y="6427856"/>
            <a:ext cx="6867633" cy="430887"/>
          </a:xfrm>
          <a:prstGeom prst="rect">
            <a:avLst/>
          </a:prstGeom>
          <a:noFill/>
        </p:spPr>
        <p:txBody>
          <a:bodyPr wrap="square" rtlCol="0">
            <a:spAutoFit/>
          </a:bodyPr>
          <a:lstStyle/>
          <a:p>
            <a:r>
              <a:rPr lang="en-US" sz="1100" dirty="0" smtClean="0"/>
              <a:t>The former Summit Hotel (lot 7501) has two full floors at 1.0 FAR each and 17 tower floors at approximately 0.5 FAR per floor for a total FAR of 10.5 FAR.  The 13.56 FAR shown by ZOLA seems excessive.</a:t>
            </a:r>
            <a:endParaRPr lang="en-US" sz="1100" dirty="0"/>
          </a:p>
        </p:txBody>
      </p:sp>
      <p:sp>
        <p:nvSpPr>
          <p:cNvPr id="25" name="TextBox 24"/>
          <p:cNvSpPr txBox="1"/>
          <p:nvPr/>
        </p:nvSpPr>
        <p:spPr>
          <a:xfrm>
            <a:off x="4440" y="3131966"/>
            <a:ext cx="980306" cy="307777"/>
          </a:xfrm>
          <a:prstGeom prst="rect">
            <a:avLst/>
          </a:prstGeom>
          <a:noFill/>
        </p:spPr>
        <p:txBody>
          <a:bodyPr wrap="none" rtlCol="0">
            <a:spAutoFit/>
          </a:bodyPr>
          <a:lstStyle/>
          <a:p>
            <a:r>
              <a:rPr lang="en-US" sz="1400" dirty="0" smtClean="0"/>
              <a:t>Block 1305</a:t>
            </a:r>
            <a:endParaRPr lang="en-US" sz="1400" dirty="0"/>
          </a:p>
        </p:txBody>
      </p:sp>
      <p:sp>
        <p:nvSpPr>
          <p:cNvPr id="35" name="TextBox 34"/>
          <p:cNvSpPr txBox="1"/>
          <p:nvPr/>
        </p:nvSpPr>
        <p:spPr>
          <a:xfrm>
            <a:off x="3354889" y="2048186"/>
            <a:ext cx="363859" cy="246221"/>
          </a:xfrm>
          <a:prstGeom prst="rect">
            <a:avLst/>
          </a:prstGeom>
          <a:solidFill>
            <a:schemeClr val="bg1">
              <a:alpha val="49000"/>
            </a:schemeClr>
          </a:solidFill>
        </p:spPr>
        <p:txBody>
          <a:bodyPr wrap="square" rtlCol="0">
            <a:spAutoFit/>
          </a:bodyPr>
          <a:lstStyle/>
          <a:p>
            <a:r>
              <a:rPr lang="en-US" sz="1000" dirty="0" smtClean="0"/>
              <a:t>32</a:t>
            </a:r>
            <a:endParaRPr lang="en-US" sz="1000" dirty="0"/>
          </a:p>
        </p:txBody>
      </p:sp>
      <p:sp>
        <p:nvSpPr>
          <p:cNvPr id="36" name="TextBox 35"/>
          <p:cNvSpPr txBox="1"/>
          <p:nvPr/>
        </p:nvSpPr>
        <p:spPr>
          <a:xfrm>
            <a:off x="3145897" y="1928459"/>
            <a:ext cx="363859" cy="246221"/>
          </a:xfrm>
          <a:prstGeom prst="rect">
            <a:avLst/>
          </a:prstGeom>
          <a:solidFill>
            <a:schemeClr val="bg1">
              <a:alpha val="49000"/>
            </a:schemeClr>
          </a:solidFill>
        </p:spPr>
        <p:txBody>
          <a:bodyPr wrap="square" rtlCol="0">
            <a:spAutoFit/>
          </a:bodyPr>
          <a:lstStyle/>
          <a:p>
            <a:r>
              <a:rPr lang="en-US" sz="1000" dirty="0" smtClean="0"/>
              <a:t>28</a:t>
            </a:r>
            <a:endParaRPr lang="en-US" sz="1000" dirty="0"/>
          </a:p>
        </p:txBody>
      </p:sp>
      <p:sp>
        <p:nvSpPr>
          <p:cNvPr id="37" name="TextBox 36"/>
          <p:cNvSpPr txBox="1"/>
          <p:nvPr/>
        </p:nvSpPr>
        <p:spPr>
          <a:xfrm>
            <a:off x="2754241" y="1777284"/>
            <a:ext cx="363859" cy="246221"/>
          </a:xfrm>
          <a:prstGeom prst="rect">
            <a:avLst/>
          </a:prstGeom>
          <a:solidFill>
            <a:schemeClr val="bg1">
              <a:alpha val="49000"/>
            </a:schemeClr>
          </a:solidFill>
        </p:spPr>
        <p:txBody>
          <a:bodyPr wrap="square" rtlCol="0">
            <a:spAutoFit/>
          </a:bodyPr>
          <a:lstStyle/>
          <a:p>
            <a:r>
              <a:rPr lang="en-US" sz="1000" dirty="0" smtClean="0"/>
              <a:t>23</a:t>
            </a:r>
            <a:endParaRPr lang="en-US" sz="1000" dirty="0"/>
          </a:p>
        </p:txBody>
      </p:sp>
      <p:sp>
        <p:nvSpPr>
          <p:cNvPr id="44" name="TextBox 43"/>
          <p:cNvSpPr txBox="1"/>
          <p:nvPr/>
        </p:nvSpPr>
        <p:spPr>
          <a:xfrm>
            <a:off x="2437404" y="1560985"/>
            <a:ext cx="363859" cy="246221"/>
          </a:xfrm>
          <a:prstGeom prst="rect">
            <a:avLst/>
          </a:prstGeom>
          <a:solidFill>
            <a:schemeClr val="bg1">
              <a:alpha val="49000"/>
            </a:schemeClr>
          </a:solidFill>
        </p:spPr>
        <p:txBody>
          <a:bodyPr wrap="square" rtlCol="0">
            <a:spAutoFit/>
          </a:bodyPr>
          <a:lstStyle/>
          <a:p>
            <a:r>
              <a:rPr lang="en-US" sz="1000" dirty="0" smtClean="0"/>
              <a:t>20</a:t>
            </a:r>
            <a:endParaRPr lang="en-US" sz="1000" dirty="0"/>
          </a:p>
        </p:txBody>
      </p:sp>
      <p:pic>
        <p:nvPicPr>
          <p:cNvPr id="15" name="Picture 14"/>
          <p:cNvPicPr>
            <a:picLocks noChangeAspect="1"/>
          </p:cNvPicPr>
          <p:nvPr/>
        </p:nvPicPr>
        <p:blipFill rotWithShape="1">
          <a:blip r:embed="rId4"/>
          <a:srcRect l="38691" t="50261" r="51666" b="12239"/>
          <a:stretch/>
        </p:blipFill>
        <p:spPr>
          <a:xfrm>
            <a:off x="5748540" y="1094535"/>
            <a:ext cx="519425" cy="1615988"/>
          </a:xfrm>
          <a:prstGeom prst="rect">
            <a:avLst/>
          </a:prstGeom>
        </p:spPr>
      </p:pic>
      <p:cxnSp>
        <p:nvCxnSpPr>
          <p:cNvPr id="26" name="Straight Connector 25"/>
          <p:cNvCxnSpPr/>
          <p:nvPr/>
        </p:nvCxnSpPr>
        <p:spPr>
          <a:xfrm flipH="1">
            <a:off x="2960921" y="838377"/>
            <a:ext cx="911673" cy="1740436"/>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334304" y="688756"/>
            <a:ext cx="478480" cy="250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824794" y="954518"/>
            <a:ext cx="425685" cy="233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1729253">
            <a:off x="4228993" y="1056706"/>
            <a:ext cx="317716" cy="338554"/>
          </a:xfrm>
          <a:prstGeom prst="rect">
            <a:avLst/>
          </a:prstGeom>
          <a:noFill/>
        </p:spPr>
        <p:txBody>
          <a:bodyPr wrap="none" rtlCol="0">
            <a:spAutoFit/>
          </a:bodyPr>
          <a:lstStyle/>
          <a:p>
            <a:r>
              <a:rPr lang="en-US" sz="1600" dirty="0" smtClean="0"/>
              <a:t>N</a:t>
            </a:r>
            <a:endParaRPr lang="en-US" sz="1600" dirty="0"/>
          </a:p>
        </p:txBody>
      </p:sp>
      <p:sp>
        <p:nvSpPr>
          <p:cNvPr id="52" name="TextBox 51"/>
          <p:cNvSpPr txBox="1"/>
          <p:nvPr/>
        </p:nvSpPr>
        <p:spPr>
          <a:xfrm rot="1727235">
            <a:off x="3023566" y="447239"/>
            <a:ext cx="414794" cy="338554"/>
          </a:xfrm>
          <a:prstGeom prst="rect">
            <a:avLst/>
          </a:prstGeom>
          <a:noFill/>
        </p:spPr>
        <p:txBody>
          <a:bodyPr wrap="square" rtlCol="0">
            <a:spAutoFit/>
          </a:bodyPr>
          <a:lstStyle/>
          <a:p>
            <a:r>
              <a:rPr lang="en-US" sz="1600" dirty="0" smtClean="0"/>
              <a:t>OT</a:t>
            </a:r>
            <a:endParaRPr lang="en-US" sz="1600" dirty="0"/>
          </a:p>
        </p:txBody>
      </p:sp>
      <p:sp>
        <p:nvSpPr>
          <p:cNvPr id="31" name="TextBox 30"/>
          <p:cNvSpPr txBox="1"/>
          <p:nvPr/>
        </p:nvSpPr>
        <p:spPr>
          <a:xfrm flipH="1">
            <a:off x="3112469" y="1509084"/>
            <a:ext cx="269963" cy="246221"/>
          </a:xfrm>
          <a:prstGeom prst="rect">
            <a:avLst/>
          </a:prstGeom>
          <a:solidFill>
            <a:schemeClr val="bg1">
              <a:alpha val="49000"/>
            </a:schemeClr>
          </a:solidFill>
        </p:spPr>
        <p:txBody>
          <a:bodyPr wrap="square" rtlCol="0">
            <a:spAutoFit/>
          </a:bodyPr>
          <a:lstStyle/>
          <a:p>
            <a:r>
              <a:rPr lang="en-US" sz="1000" dirty="0" err="1" smtClean="0"/>
              <a:t>b</a:t>
            </a:r>
            <a:endParaRPr lang="en-US" sz="1000" dirty="0"/>
          </a:p>
        </p:txBody>
      </p:sp>
      <p:sp>
        <p:nvSpPr>
          <p:cNvPr id="32" name="TextBox 31"/>
          <p:cNvSpPr txBox="1"/>
          <p:nvPr/>
        </p:nvSpPr>
        <p:spPr>
          <a:xfrm flipH="1">
            <a:off x="3218310" y="1428651"/>
            <a:ext cx="439296" cy="246221"/>
          </a:xfrm>
          <a:prstGeom prst="rect">
            <a:avLst/>
          </a:prstGeom>
          <a:solidFill>
            <a:schemeClr val="bg1">
              <a:alpha val="49000"/>
            </a:schemeClr>
          </a:solidFill>
        </p:spPr>
        <p:txBody>
          <a:bodyPr wrap="square" rtlCol="0">
            <a:spAutoFit/>
          </a:bodyPr>
          <a:lstStyle/>
          <a:p>
            <a:r>
              <a:rPr lang="en-US" sz="1000" dirty="0" smtClean="0"/>
              <a:t>7501</a:t>
            </a:r>
            <a:endParaRPr lang="en-US" sz="1000" dirty="0"/>
          </a:p>
        </p:txBody>
      </p:sp>
      <p:sp>
        <p:nvSpPr>
          <p:cNvPr id="47" name="TextBox 46"/>
          <p:cNvSpPr txBox="1"/>
          <p:nvPr/>
        </p:nvSpPr>
        <p:spPr>
          <a:xfrm flipH="1">
            <a:off x="3425737" y="1669952"/>
            <a:ext cx="240329" cy="246221"/>
          </a:xfrm>
          <a:prstGeom prst="rect">
            <a:avLst/>
          </a:prstGeom>
          <a:solidFill>
            <a:schemeClr val="bg1">
              <a:alpha val="49000"/>
            </a:schemeClr>
          </a:solidFill>
        </p:spPr>
        <p:txBody>
          <a:bodyPr wrap="square" rtlCol="0">
            <a:spAutoFit/>
          </a:bodyPr>
          <a:lstStyle/>
          <a:p>
            <a:r>
              <a:rPr lang="en-US" sz="1000" dirty="0" err="1" smtClean="0"/>
              <a:t>c</a:t>
            </a:r>
            <a:endParaRPr lang="en-US" sz="1000" dirty="0"/>
          </a:p>
        </p:txBody>
      </p:sp>
      <p:sp>
        <p:nvSpPr>
          <p:cNvPr id="48" name="TextBox 47"/>
          <p:cNvSpPr txBox="1"/>
          <p:nvPr/>
        </p:nvSpPr>
        <p:spPr>
          <a:xfrm flipH="1">
            <a:off x="3658570" y="1708051"/>
            <a:ext cx="261495" cy="246221"/>
          </a:xfrm>
          <a:prstGeom prst="rect">
            <a:avLst/>
          </a:prstGeom>
          <a:solidFill>
            <a:schemeClr val="bg1">
              <a:alpha val="49000"/>
            </a:schemeClr>
          </a:solidFill>
        </p:spPr>
        <p:txBody>
          <a:bodyPr wrap="square" rtlCol="0">
            <a:spAutoFit/>
          </a:bodyPr>
          <a:lstStyle/>
          <a:p>
            <a:r>
              <a:rPr lang="en-US" sz="1000" dirty="0" err="1" smtClean="0"/>
              <a:t>d</a:t>
            </a:r>
            <a:endParaRPr lang="en-US" sz="1000" dirty="0"/>
          </a:p>
        </p:txBody>
      </p:sp>
      <p:sp>
        <p:nvSpPr>
          <p:cNvPr id="49" name="TextBox 48"/>
          <p:cNvSpPr txBox="1"/>
          <p:nvPr/>
        </p:nvSpPr>
        <p:spPr>
          <a:xfrm>
            <a:off x="5054070" y="1146944"/>
            <a:ext cx="52182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39 </a:t>
            </a:r>
            <a:r>
              <a:rPr lang="en-US" sz="1000" dirty="0" err="1" smtClean="0"/>
              <a:t>fls</a:t>
            </a:r>
            <a:endParaRPr lang="en-US" sz="1000" dirty="0"/>
          </a:p>
        </p:txBody>
      </p:sp>
      <p:cxnSp>
        <p:nvCxnSpPr>
          <p:cNvPr id="51" name="Straight Arrow Connector 50"/>
          <p:cNvCxnSpPr/>
          <p:nvPr/>
        </p:nvCxnSpPr>
        <p:spPr>
          <a:xfrm>
            <a:off x="5486003" y="1272322"/>
            <a:ext cx="3331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066771" y="191196"/>
            <a:ext cx="521821"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65 </a:t>
            </a:r>
            <a:r>
              <a:rPr lang="en-US" sz="1000" dirty="0" err="1" smtClean="0"/>
              <a:t>fls</a:t>
            </a:r>
            <a:endParaRPr lang="en-US" sz="1000" dirty="0"/>
          </a:p>
        </p:txBody>
      </p:sp>
      <p:cxnSp>
        <p:nvCxnSpPr>
          <p:cNvPr id="54" name="Straight Arrow Connector 53"/>
          <p:cNvCxnSpPr/>
          <p:nvPr/>
        </p:nvCxnSpPr>
        <p:spPr>
          <a:xfrm>
            <a:off x="5498704" y="316574"/>
            <a:ext cx="3331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5" name="Freeform 54"/>
          <p:cNvSpPr/>
          <p:nvPr/>
        </p:nvSpPr>
        <p:spPr>
          <a:xfrm>
            <a:off x="5832475" y="10731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829300" y="103822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829300" y="10033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829300" y="96837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829300" y="9334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5829300" y="89852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5829300" y="86042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5829300" y="82232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5829300" y="7874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5829300" y="7493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5829300" y="71437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5829300" y="67627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5829300" y="63817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5829300" y="60007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829300" y="56197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5829300" y="5270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5829300" y="4889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5829300" y="4508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5829300" y="4127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5829300" y="37465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5832475" y="339725"/>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832475" y="3048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5832475" y="2667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832475" y="2286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5832475" y="1905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5832475" y="152400"/>
            <a:ext cx="295275" cy="212725"/>
          </a:xfrm>
          <a:custGeom>
            <a:avLst/>
            <a:gdLst>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133350 w 361950"/>
              <a:gd name="connsiteY5" fmla="*/ 185737 h 200025"/>
              <a:gd name="connsiteX6" fmla="*/ 85725 w 361950"/>
              <a:gd name="connsiteY6" fmla="*/ 176212 h 200025"/>
              <a:gd name="connsiteX7" fmla="*/ 0 w 361950"/>
              <a:gd name="connsiteY7" fmla="*/ 138112 h 200025"/>
              <a:gd name="connsiteX0" fmla="*/ 490 w 362440"/>
              <a:gd name="connsiteY0" fmla="*/ 138112 h 200025"/>
              <a:gd name="connsiteX1" fmla="*/ 186228 w 362440"/>
              <a:gd name="connsiteY1" fmla="*/ 0 h 200025"/>
              <a:gd name="connsiteX2" fmla="*/ 362440 w 362440"/>
              <a:gd name="connsiteY2" fmla="*/ 52387 h 200025"/>
              <a:gd name="connsiteX3" fmla="*/ 186228 w 362440"/>
              <a:gd name="connsiteY3" fmla="*/ 200025 h 200025"/>
              <a:gd name="connsiteX4" fmla="*/ 190990 w 362440"/>
              <a:gd name="connsiteY4" fmla="*/ 200025 h 200025"/>
              <a:gd name="connsiteX5" fmla="*/ 133840 w 362440"/>
              <a:gd name="connsiteY5" fmla="*/ 185737 h 200025"/>
              <a:gd name="connsiteX6" fmla="*/ 490 w 362440"/>
              <a:gd name="connsiteY6"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0 w 361950"/>
              <a:gd name="connsiteY4" fmla="*/ 200025 h 200025"/>
              <a:gd name="connsiteX5" fmla="*/ 0 w 361950"/>
              <a:gd name="connsiteY5" fmla="*/ 138112 h 200025"/>
              <a:gd name="connsiteX0" fmla="*/ 0 w 361950"/>
              <a:gd name="connsiteY0" fmla="*/ 138112 h 200025"/>
              <a:gd name="connsiteX1" fmla="*/ 185738 w 361950"/>
              <a:gd name="connsiteY1" fmla="*/ 0 h 200025"/>
              <a:gd name="connsiteX2" fmla="*/ 361950 w 361950"/>
              <a:gd name="connsiteY2" fmla="*/ 52387 h 200025"/>
              <a:gd name="connsiteX3" fmla="*/ 185738 w 361950"/>
              <a:gd name="connsiteY3" fmla="*/ 200025 h 200025"/>
              <a:gd name="connsiteX4" fmla="*/ 190501 w 361950"/>
              <a:gd name="connsiteY4" fmla="*/ 200025 h 200025"/>
              <a:gd name="connsiteX5" fmla="*/ 0 w 361950"/>
              <a:gd name="connsiteY5" fmla="*/ 138112 h 200025"/>
              <a:gd name="connsiteX0" fmla="*/ 0 w 222738"/>
              <a:gd name="connsiteY0" fmla="*/ 138112 h 200025"/>
              <a:gd name="connsiteX1" fmla="*/ 46526 w 222738"/>
              <a:gd name="connsiteY1" fmla="*/ 0 h 200025"/>
              <a:gd name="connsiteX2" fmla="*/ 222738 w 222738"/>
              <a:gd name="connsiteY2" fmla="*/ 52387 h 200025"/>
              <a:gd name="connsiteX3" fmla="*/ 46526 w 222738"/>
              <a:gd name="connsiteY3" fmla="*/ 200025 h 200025"/>
              <a:gd name="connsiteX4" fmla="*/ 51289 w 222738"/>
              <a:gd name="connsiteY4" fmla="*/ 200025 h 200025"/>
              <a:gd name="connsiteX5" fmla="*/ 0 w 222738"/>
              <a:gd name="connsiteY5" fmla="*/ 138112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0 w 352668"/>
              <a:gd name="connsiteY5"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00025"/>
              <a:gd name="connsiteX1" fmla="*/ 176456 w 352668"/>
              <a:gd name="connsiteY1" fmla="*/ 0 h 200025"/>
              <a:gd name="connsiteX2" fmla="*/ 352668 w 352668"/>
              <a:gd name="connsiteY2" fmla="*/ 52387 h 200025"/>
              <a:gd name="connsiteX3" fmla="*/ 176456 w 352668"/>
              <a:gd name="connsiteY3" fmla="*/ 200025 h 200025"/>
              <a:gd name="connsiteX4" fmla="*/ 181219 w 352668"/>
              <a:gd name="connsiteY4" fmla="*/ 200025 h 200025"/>
              <a:gd name="connsiteX5" fmla="*/ 180976 w 352668"/>
              <a:gd name="connsiteY5" fmla="*/ 200025 h 200025"/>
              <a:gd name="connsiteX6" fmla="*/ 0 w 352668"/>
              <a:gd name="connsiteY6" fmla="*/ 185176 h 200025"/>
              <a:gd name="connsiteX0" fmla="*/ 0 w 352668"/>
              <a:gd name="connsiteY0" fmla="*/ 185176 h 238265"/>
              <a:gd name="connsiteX1" fmla="*/ 176456 w 352668"/>
              <a:gd name="connsiteY1" fmla="*/ 0 h 238265"/>
              <a:gd name="connsiteX2" fmla="*/ 352668 w 352668"/>
              <a:gd name="connsiteY2" fmla="*/ 52387 h 238265"/>
              <a:gd name="connsiteX3" fmla="*/ 176456 w 352668"/>
              <a:gd name="connsiteY3" fmla="*/ 200025 h 238265"/>
              <a:gd name="connsiteX4" fmla="*/ 181219 w 352668"/>
              <a:gd name="connsiteY4" fmla="*/ 200025 h 238265"/>
              <a:gd name="connsiteX5" fmla="*/ 180977 w 352668"/>
              <a:gd name="connsiteY5" fmla="*/ 238265 h 238265"/>
              <a:gd name="connsiteX6" fmla="*/ 0 w 352668"/>
              <a:gd name="connsiteY6" fmla="*/ 185176 h 238265"/>
              <a:gd name="connsiteX0" fmla="*/ 0 w 352668"/>
              <a:gd name="connsiteY0" fmla="*/ 185176 h 240740"/>
              <a:gd name="connsiteX1" fmla="*/ 176456 w 352668"/>
              <a:gd name="connsiteY1" fmla="*/ 0 h 240740"/>
              <a:gd name="connsiteX2" fmla="*/ 352668 w 352668"/>
              <a:gd name="connsiteY2" fmla="*/ 52387 h 240740"/>
              <a:gd name="connsiteX3" fmla="*/ 176456 w 352668"/>
              <a:gd name="connsiteY3" fmla="*/ 200025 h 240740"/>
              <a:gd name="connsiteX4" fmla="*/ 180977 w 352668"/>
              <a:gd name="connsiteY4" fmla="*/ 238265 h 240740"/>
              <a:gd name="connsiteX5" fmla="*/ 0 w 352668"/>
              <a:gd name="connsiteY5" fmla="*/ 185176 h 240740"/>
              <a:gd name="connsiteX0" fmla="*/ 0 w 352668"/>
              <a:gd name="connsiteY0" fmla="*/ 185176 h 238265"/>
              <a:gd name="connsiteX1" fmla="*/ 176456 w 352668"/>
              <a:gd name="connsiteY1" fmla="*/ 0 h 238265"/>
              <a:gd name="connsiteX2" fmla="*/ 352668 w 352668"/>
              <a:gd name="connsiteY2" fmla="*/ 52387 h 238265"/>
              <a:gd name="connsiteX3" fmla="*/ 180977 w 352668"/>
              <a:gd name="connsiteY3" fmla="*/ 238265 h 238265"/>
              <a:gd name="connsiteX4" fmla="*/ 0 w 352668"/>
              <a:gd name="connsiteY4" fmla="*/ 185176 h 238265"/>
              <a:gd name="connsiteX0" fmla="*/ 0 w 352668"/>
              <a:gd name="connsiteY0" fmla="*/ 185176 h 238265"/>
              <a:gd name="connsiteX1" fmla="*/ 176456 w 352668"/>
              <a:gd name="connsiteY1" fmla="*/ 0 h 238265"/>
              <a:gd name="connsiteX2" fmla="*/ 352668 w 352668"/>
              <a:gd name="connsiteY2" fmla="*/ 90627 h 238265"/>
              <a:gd name="connsiteX3" fmla="*/ 180977 w 352668"/>
              <a:gd name="connsiteY3" fmla="*/ 238265 h 238265"/>
              <a:gd name="connsiteX4" fmla="*/ 0 w 352668"/>
              <a:gd name="connsiteY4" fmla="*/ 185176 h 238265"/>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352668"/>
              <a:gd name="connsiteY0" fmla="*/ 143994 h 197083"/>
              <a:gd name="connsiteX1" fmla="*/ 176456 w 352668"/>
              <a:gd name="connsiteY1" fmla="*/ 0 h 197083"/>
              <a:gd name="connsiteX2" fmla="*/ 352668 w 352668"/>
              <a:gd name="connsiteY2" fmla="*/ 49445 h 197083"/>
              <a:gd name="connsiteX3" fmla="*/ 180977 w 352668"/>
              <a:gd name="connsiteY3" fmla="*/ 197083 h 197083"/>
              <a:gd name="connsiteX4" fmla="*/ 0 w 352668"/>
              <a:gd name="connsiteY4" fmla="*/ 143994 h 197083"/>
              <a:gd name="connsiteX0" fmla="*/ 0 w 407193"/>
              <a:gd name="connsiteY0" fmla="*/ 143994 h 197083"/>
              <a:gd name="connsiteX1" fmla="*/ 176456 w 407193"/>
              <a:gd name="connsiteY1" fmla="*/ 0 h 197083"/>
              <a:gd name="connsiteX2" fmla="*/ 352668 w 407193"/>
              <a:gd name="connsiteY2" fmla="*/ 49445 h 197083"/>
              <a:gd name="connsiteX3" fmla="*/ 407193 w 407193"/>
              <a:gd name="connsiteY3" fmla="*/ 50006 h 197083"/>
              <a:gd name="connsiteX4" fmla="*/ 180977 w 407193"/>
              <a:gd name="connsiteY4" fmla="*/ 197083 h 197083"/>
              <a:gd name="connsiteX5" fmla="*/ 0 w 407193"/>
              <a:gd name="connsiteY5"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407193"/>
              <a:gd name="connsiteY0" fmla="*/ 143994 h 197083"/>
              <a:gd name="connsiteX1" fmla="*/ 176456 w 407193"/>
              <a:gd name="connsiteY1" fmla="*/ 0 h 197083"/>
              <a:gd name="connsiteX2" fmla="*/ 407193 w 407193"/>
              <a:gd name="connsiteY2" fmla="*/ 50006 h 197083"/>
              <a:gd name="connsiteX3" fmla="*/ 180977 w 407193"/>
              <a:gd name="connsiteY3" fmla="*/ 197083 h 197083"/>
              <a:gd name="connsiteX4" fmla="*/ 0 w 407193"/>
              <a:gd name="connsiteY4" fmla="*/ 143994 h 197083"/>
              <a:gd name="connsiteX0" fmla="*/ 0 w 365430"/>
              <a:gd name="connsiteY0" fmla="*/ 143994 h 197083"/>
              <a:gd name="connsiteX1" fmla="*/ 176456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176457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4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4 h 197083"/>
              <a:gd name="connsiteX0" fmla="*/ 0 w 365430"/>
              <a:gd name="connsiteY0" fmla="*/ 143995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14399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43995 h 197083"/>
              <a:gd name="connsiteX0" fmla="*/ 0 w 323667"/>
              <a:gd name="connsiteY0" fmla="*/ 85165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85165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65430"/>
              <a:gd name="connsiteY0" fmla="*/ 152820 h 197083"/>
              <a:gd name="connsiteX1" fmla="*/ 218221 w 365430"/>
              <a:gd name="connsiteY1" fmla="*/ 0 h 197083"/>
              <a:gd name="connsiteX2" fmla="*/ 365430 w 365430"/>
              <a:gd name="connsiteY2" fmla="*/ 50006 h 197083"/>
              <a:gd name="connsiteX3" fmla="*/ 180977 w 365430"/>
              <a:gd name="connsiteY3" fmla="*/ 197083 h 197083"/>
              <a:gd name="connsiteX4" fmla="*/ 0 w 365430"/>
              <a:gd name="connsiteY4" fmla="*/ 152820 h 197083"/>
              <a:gd name="connsiteX0" fmla="*/ 0 w 323667"/>
              <a:gd name="connsiteY0" fmla="*/ 152820 h 197083"/>
              <a:gd name="connsiteX1" fmla="*/ 176458 w 323667"/>
              <a:gd name="connsiteY1" fmla="*/ 0 h 197083"/>
              <a:gd name="connsiteX2" fmla="*/ 323667 w 323667"/>
              <a:gd name="connsiteY2" fmla="*/ 50006 h 197083"/>
              <a:gd name="connsiteX3" fmla="*/ 139214 w 323667"/>
              <a:gd name="connsiteY3" fmla="*/ 197083 h 197083"/>
              <a:gd name="connsiteX4" fmla="*/ 0 w 323667"/>
              <a:gd name="connsiteY4" fmla="*/ 152820 h 19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67" h="197083">
                <a:moveTo>
                  <a:pt x="0" y="152820"/>
                </a:moveTo>
                <a:lnTo>
                  <a:pt x="176458" y="0"/>
                </a:lnTo>
                <a:lnTo>
                  <a:pt x="323667" y="50006"/>
                </a:lnTo>
                <a:lnTo>
                  <a:pt x="139214" y="197083"/>
                </a:lnTo>
                <a:lnTo>
                  <a:pt x="0" y="152820"/>
                </a:lnTo>
                <a:close/>
              </a:path>
            </a:pathLst>
          </a:cu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2304170" y="2328122"/>
            <a:ext cx="1417912" cy="707886"/>
          </a:xfrm>
          <a:prstGeom prst="rect">
            <a:avLst/>
          </a:prstGeom>
          <a:solidFill>
            <a:schemeClr val="bg1">
              <a:alpha val="49000"/>
            </a:schemeClr>
          </a:solidFill>
        </p:spPr>
        <p:txBody>
          <a:bodyPr wrap="square" rtlCol="0">
            <a:spAutoFit/>
          </a:bodyPr>
          <a:lstStyle/>
          <a:p>
            <a:r>
              <a:rPr lang="en-US" sz="1000" dirty="0" smtClean="0"/>
              <a:t>C6-4.5 midblock district was established in 1982, after the Summit Hotel was built.</a:t>
            </a:r>
            <a:endParaRPr lang="en-US" sz="1000" dirty="0"/>
          </a:p>
        </p:txBody>
      </p:sp>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28908" t="53011" r="51947" b="18021"/>
          <a:stretch/>
        </p:blipFill>
        <p:spPr>
          <a:xfrm>
            <a:off x="2286000" y="114300"/>
            <a:ext cx="2413000" cy="2921000"/>
          </a:xfrm>
          <a:prstGeom prst="rect">
            <a:avLst/>
          </a:prstGeom>
        </p:spPr>
      </p:pic>
      <p:pic>
        <p:nvPicPr>
          <p:cNvPr id="22" name="Picture 21"/>
          <p:cNvPicPr>
            <a:picLocks noChangeAspect="1"/>
          </p:cNvPicPr>
          <p:nvPr/>
        </p:nvPicPr>
        <p:blipFill rotWithShape="1">
          <a:blip r:embed="rId2"/>
          <a:srcRect l="25833" t="32643" r="48122" b="19967"/>
          <a:stretch/>
        </p:blipFill>
        <p:spPr>
          <a:xfrm>
            <a:off x="4838700" y="114300"/>
            <a:ext cx="2006600" cy="2921000"/>
          </a:xfrm>
          <a:prstGeom prst="rect">
            <a:avLst/>
          </a:prstGeom>
        </p:spPr>
      </p:pic>
      <p:pic>
        <p:nvPicPr>
          <p:cNvPr id="28" name="Picture 27"/>
          <p:cNvPicPr>
            <a:picLocks noChangeAspect="1"/>
          </p:cNvPicPr>
          <p:nvPr/>
        </p:nvPicPr>
        <p:blipFill rotWithShape="1">
          <a:blip r:embed="rId3"/>
          <a:srcRect l="25119" t="26153" r="48909" b="29948"/>
          <a:stretch/>
        </p:blipFill>
        <p:spPr>
          <a:xfrm>
            <a:off x="-12700" y="152727"/>
            <a:ext cx="2146300" cy="2902219"/>
          </a:xfrm>
          <a:prstGeom prst="rect">
            <a:avLst/>
          </a:prstGeom>
        </p:spPr>
      </p:pic>
      <p:sp>
        <p:nvSpPr>
          <p:cNvPr id="16" name="TextBox 15"/>
          <p:cNvSpPr txBox="1"/>
          <p:nvPr/>
        </p:nvSpPr>
        <p:spPr>
          <a:xfrm>
            <a:off x="6845300" y="0"/>
            <a:ext cx="2140580" cy="400110"/>
          </a:xfrm>
          <a:prstGeom prst="rect">
            <a:avLst/>
          </a:prstGeom>
          <a:noFill/>
        </p:spPr>
        <p:txBody>
          <a:bodyPr wrap="none" rtlCol="0">
            <a:spAutoFit/>
          </a:bodyPr>
          <a:lstStyle/>
          <a:p>
            <a:r>
              <a:rPr lang="en-US" sz="2000" dirty="0" smtClean="0"/>
              <a:t>111 E 48 St (1 </a:t>
            </a:r>
            <a:r>
              <a:rPr lang="en-US" sz="2000" smtClean="0"/>
              <a:t>of 1)</a:t>
            </a:r>
            <a:endParaRPr lang="en-US" sz="2000" dirty="0"/>
          </a:p>
        </p:txBody>
      </p:sp>
      <p:sp>
        <p:nvSpPr>
          <p:cNvPr id="17" name="TextBox 16"/>
          <p:cNvSpPr txBox="1"/>
          <p:nvPr/>
        </p:nvSpPr>
        <p:spPr>
          <a:xfrm>
            <a:off x="8532334" y="6642556"/>
            <a:ext cx="582211" cy="215444"/>
          </a:xfrm>
          <a:prstGeom prst="rect">
            <a:avLst/>
          </a:prstGeom>
          <a:noFill/>
        </p:spPr>
        <p:txBody>
          <a:bodyPr wrap="none" rtlCol="0">
            <a:spAutoFit/>
          </a:bodyPr>
          <a:lstStyle/>
          <a:p>
            <a:r>
              <a:rPr lang="en-US" sz="800" dirty="0" smtClean="0"/>
              <a:t>30 Jun 17</a:t>
            </a:r>
            <a:endParaRPr lang="en-US" sz="800" dirty="0"/>
          </a:p>
        </p:txBody>
      </p:sp>
      <p:sp>
        <p:nvSpPr>
          <p:cNvPr id="18" name="TextBox 17"/>
          <p:cNvSpPr txBox="1"/>
          <p:nvPr/>
        </p:nvSpPr>
        <p:spPr>
          <a:xfrm>
            <a:off x="6858000" y="457200"/>
            <a:ext cx="2286000" cy="6524866"/>
          </a:xfrm>
          <a:prstGeom prst="rect">
            <a:avLst/>
          </a:prstGeom>
          <a:noFill/>
        </p:spPr>
        <p:txBody>
          <a:bodyPr wrap="square" rtlCol="0">
            <a:spAutoFit/>
          </a:bodyPr>
          <a:lstStyle/>
          <a:p>
            <a:r>
              <a:rPr lang="en-US" sz="1100" dirty="0" smtClean="0"/>
              <a:t>The EIS for the rezoning of East Midtown identifies 111 E 48 St (block 1303, lot 14), the former Barclay Hotel, as Projected Development Site 10.  </a:t>
            </a:r>
          </a:p>
          <a:p>
            <a:endParaRPr lang="en-US" sz="1100" dirty="0" smtClean="0"/>
          </a:p>
          <a:p>
            <a:r>
              <a:rPr lang="en-US" sz="1100" dirty="0" smtClean="0"/>
              <a:t>111 E 48 St, at 10.5 FAR appears </a:t>
            </a:r>
            <a:r>
              <a:rPr lang="en-US" sz="1100" dirty="0" err="1" smtClean="0"/>
              <a:t>underbuilt</a:t>
            </a:r>
            <a:r>
              <a:rPr lang="en-US" sz="1100" dirty="0" smtClean="0"/>
              <a:t>; however, 299 Park Av was developed on a merged zoning lot that included 111 E 48 St.  It was developed in 1966, before the lower density midblock district was mapped, and appears to have used a plaza bonus to achieve 18.0 FAR on the entire block.  Therefore, under the existing zoning the block is fully developed.</a:t>
            </a:r>
          </a:p>
          <a:p>
            <a:endParaRPr lang="en-US" sz="1100" dirty="0" smtClean="0"/>
          </a:p>
          <a:p>
            <a:r>
              <a:rPr lang="en-US" sz="1100" dirty="0" smtClean="0"/>
              <a:t>299 Park Av will be in the Park Avenue Subarea and 111 E 48 St will be in a Southern Subarea of the East Midtown </a:t>
            </a:r>
            <a:r>
              <a:rPr lang="en-US" sz="1100" dirty="0" err="1" smtClean="0"/>
              <a:t>Subdistrict</a:t>
            </a:r>
            <a:r>
              <a:rPr lang="en-US" sz="1100" dirty="0" smtClean="0"/>
              <a:t>.  299 Park could pay for its existing FAR from 13.9 to 25.8 as-of-right  by certification through the transfer of development rights from landmarks and by special permit for a public concourse.  111 E 48 St would then be free to increase its FAR from 13.8 to 21.6 by transit improvements and transfers of development rights.  </a:t>
            </a:r>
          </a:p>
          <a:p>
            <a:endParaRPr lang="en-US" sz="1100" dirty="0" smtClean="0"/>
          </a:p>
          <a:p>
            <a:r>
              <a:rPr lang="en-US" sz="1100" dirty="0" smtClean="0"/>
              <a:t>Nevertheless, having to buy the FAR for both the existing building at 299 Park Av and the new building at 111 E 48 Street likely makes the development financially unfeasible.</a:t>
            </a:r>
          </a:p>
        </p:txBody>
      </p:sp>
      <p:graphicFrame>
        <p:nvGraphicFramePr>
          <p:cNvPr id="43" name="Table 42"/>
          <p:cNvGraphicFramePr>
            <a:graphicFrameLocks noGrp="1"/>
          </p:cNvGraphicFramePr>
          <p:nvPr>
            <p:extLst>
              <p:ext uri="{D42A27DB-BD31-4B8C-83A1-F6EECF244321}">
                <p14:modId xmlns:p14="http://schemas.microsoft.com/office/powerpoint/2010/main" val="392603714"/>
              </p:ext>
            </p:extLst>
          </p:nvPr>
        </p:nvGraphicFramePr>
        <p:xfrm>
          <a:off x="0" y="3441700"/>
          <a:ext cx="6855304" cy="1307534"/>
        </p:xfrm>
        <a:graphic>
          <a:graphicData uri="http://schemas.openxmlformats.org/drawingml/2006/table">
            <a:tbl>
              <a:tblPr firstRow="1" bandRow="1">
                <a:tableStyleId>{1FECB4D8-DB02-4DC6-A0A2-4F2EBAE1DC90}</a:tableStyleId>
              </a:tblPr>
              <a:tblGrid>
                <a:gridCol w="431800"/>
                <a:gridCol w="546100"/>
                <a:gridCol w="342900"/>
                <a:gridCol w="787400"/>
                <a:gridCol w="984321"/>
                <a:gridCol w="544531"/>
                <a:gridCol w="606175"/>
                <a:gridCol w="1315092"/>
                <a:gridCol w="1296985"/>
              </a:tblGrid>
              <a:tr h="565854">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r>
                        <a:rPr lang="en-US" sz="1200" dirty="0" smtClean="0"/>
                        <a:t>Available zoning floor area, </a:t>
                      </a:r>
                      <a:r>
                        <a:rPr lang="en-US" sz="1200" u="sng" dirty="0" err="1" smtClean="0"/>
                        <a:t>AoR</a:t>
                      </a:r>
                      <a:endParaRPr lang="en-US" sz="1200" u="sng" dirty="0"/>
                    </a:p>
                  </a:txBody>
                  <a:tcPr/>
                </a:tc>
              </a:tr>
              <a:tr h="370840">
                <a:tc>
                  <a:txBody>
                    <a:bodyPr/>
                    <a:lstStyle/>
                    <a:p>
                      <a:r>
                        <a:rPr lang="en-US" sz="1200" dirty="0" smtClean="0"/>
                        <a:t>1</a:t>
                      </a:r>
                      <a:endParaRPr lang="en-US" sz="1200" dirty="0"/>
                    </a:p>
                  </a:txBody>
                  <a:tcPr/>
                </a:tc>
                <a:tc>
                  <a:txBody>
                    <a:bodyPr/>
                    <a:lstStyle/>
                    <a:p>
                      <a:pPr algn="ctr"/>
                      <a:r>
                        <a:rPr lang="en-US" sz="1200" dirty="0" smtClean="0"/>
                        <a:t>1966</a:t>
                      </a:r>
                      <a:endParaRPr lang="en-US" sz="1200" dirty="0"/>
                    </a:p>
                  </a:txBody>
                  <a:tcPr/>
                </a:tc>
                <a:tc>
                  <a:txBody>
                    <a:bodyPr/>
                    <a:lstStyle/>
                    <a:p>
                      <a:pPr algn="r"/>
                      <a:r>
                        <a:rPr lang="en-US" sz="1200" dirty="0" smtClean="0"/>
                        <a:t>42</a:t>
                      </a:r>
                      <a:endParaRPr lang="en-US" sz="1200" dirty="0"/>
                    </a:p>
                  </a:txBody>
                  <a:tcPr/>
                </a:tc>
                <a:tc>
                  <a:txBody>
                    <a:bodyPr/>
                    <a:lstStyle/>
                    <a:p>
                      <a:pPr algn="r"/>
                      <a:r>
                        <a:rPr lang="en-US" sz="1200" dirty="0" smtClean="0"/>
                        <a:t>40,166sf</a:t>
                      </a:r>
                      <a:endParaRPr lang="en-US" sz="1200" dirty="0"/>
                    </a:p>
                  </a:txBody>
                  <a:tcPr/>
                </a:tc>
                <a:tc>
                  <a:txBody>
                    <a:bodyPr/>
                    <a:lstStyle/>
                    <a:p>
                      <a:pPr algn="r"/>
                      <a:r>
                        <a:rPr lang="en-US" sz="1200" dirty="0" smtClean="0"/>
                        <a:t>1,039,281sf</a:t>
                      </a:r>
                      <a:endParaRPr lang="en-US" sz="1200" dirty="0"/>
                    </a:p>
                  </a:txBody>
                  <a:tcPr/>
                </a:tc>
                <a:tc>
                  <a:txBody>
                    <a:bodyPr/>
                    <a:lstStyle/>
                    <a:p>
                      <a:pPr algn="r"/>
                      <a:r>
                        <a:rPr lang="en-US" sz="1200" dirty="0" smtClean="0"/>
                        <a:t>25.8</a:t>
                      </a:r>
                      <a:endParaRPr lang="en-US" sz="1200" dirty="0"/>
                    </a:p>
                  </a:txBody>
                  <a:tcPr/>
                </a:tc>
                <a:tc>
                  <a:txBody>
                    <a:bodyPr/>
                    <a:lstStyle/>
                    <a:p>
                      <a:r>
                        <a:rPr lang="en-US" sz="1200" dirty="0" smtClean="0"/>
                        <a:t>13.9</a:t>
                      </a:r>
                      <a:endParaRPr lang="en-US" sz="1200" dirty="0"/>
                    </a:p>
                  </a:txBody>
                  <a:tcPr/>
                </a:tc>
                <a:tc>
                  <a:txBody>
                    <a:bodyPr/>
                    <a:lstStyle/>
                    <a:p>
                      <a:pPr algn="r"/>
                      <a:r>
                        <a:rPr lang="en-US" sz="1200" dirty="0" smtClean="0"/>
                        <a:t>13.9 to </a:t>
                      </a:r>
                      <a:r>
                        <a:rPr lang="en-US" sz="1200" u="sng" dirty="0" smtClean="0"/>
                        <a:t>25.0</a:t>
                      </a:r>
                      <a:r>
                        <a:rPr lang="en-US" sz="1200" dirty="0" smtClean="0"/>
                        <a:t>/28.0</a:t>
                      </a:r>
                      <a:endParaRPr lang="en-US" sz="1200" dirty="0"/>
                    </a:p>
                  </a:txBody>
                  <a:tcPr/>
                </a:tc>
                <a:tc>
                  <a:txBody>
                    <a:bodyPr/>
                    <a:lstStyle/>
                    <a:p>
                      <a:pPr algn="r"/>
                      <a:r>
                        <a:rPr lang="en-US" sz="1200" dirty="0" smtClean="0"/>
                        <a:t>(32,000)sf</a:t>
                      </a:r>
                      <a:endParaRPr lang="en-US" sz="1200" dirty="0"/>
                    </a:p>
                  </a:txBody>
                  <a:tcPr/>
                </a:tc>
              </a:tr>
              <a:tr h="370840">
                <a:tc>
                  <a:txBody>
                    <a:bodyPr/>
                    <a:lstStyle/>
                    <a:p>
                      <a:r>
                        <a:rPr lang="en-US" sz="1200" dirty="0" smtClean="0"/>
                        <a:t>14</a:t>
                      </a:r>
                      <a:endParaRPr lang="en-US" sz="1200" dirty="0"/>
                    </a:p>
                  </a:txBody>
                  <a:tcPr/>
                </a:tc>
                <a:tc>
                  <a:txBody>
                    <a:bodyPr/>
                    <a:lstStyle/>
                    <a:p>
                      <a:pPr algn="ctr"/>
                      <a:r>
                        <a:rPr lang="en-US" sz="1200" dirty="0" smtClean="0"/>
                        <a:t>1926</a:t>
                      </a:r>
                      <a:endParaRPr lang="en-US" sz="1200" dirty="0"/>
                    </a:p>
                  </a:txBody>
                  <a:tcPr/>
                </a:tc>
                <a:tc>
                  <a:txBody>
                    <a:bodyPr/>
                    <a:lstStyle/>
                    <a:p>
                      <a:pPr algn="r"/>
                      <a:r>
                        <a:rPr lang="en-US" sz="1200" dirty="0" smtClean="0"/>
                        <a:t>14</a:t>
                      </a:r>
                      <a:endParaRPr lang="en-US" sz="1200" dirty="0"/>
                    </a:p>
                  </a:txBody>
                  <a:tcPr/>
                </a:tc>
                <a:tc>
                  <a:txBody>
                    <a:bodyPr/>
                    <a:lstStyle/>
                    <a:p>
                      <a:pPr algn="r"/>
                      <a:r>
                        <a:rPr lang="en-US" sz="1200" dirty="0" smtClean="0"/>
                        <a:t>41,170sf</a:t>
                      </a:r>
                      <a:endParaRPr lang="en-US" sz="1200" dirty="0"/>
                    </a:p>
                  </a:txBody>
                  <a:tcPr/>
                </a:tc>
                <a:tc>
                  <a:txBody>
                    <a:bodyPr/>
                    <a:lstStyle/>
                    <a:p>
                      <a:pPr algn="r"/>
                      <a:r>
                        <a:rPr lang="en-US" sz="1200" dirty="0" smtClean="0"/>
                        <a:t>435,609sf</a:t>
                      </a:r>
                      <a:endParaRPr lang="en-US" sz="1200" dirty="0"/>
                    </a:p>
                  </a:txBody>
                  <a:tcPr/>
                </a:tc>
                <a:tc>
                  <a:txBody>
                    <a:bodyPr/>
                    <a:lstStyle/>
                    <a:p>
                      <a:pPr algn="r"/>
                      <a:r>
                        <a:rPr lang="en-US" sz="1200" dirty="0" smtClean="0"/>
                        <a:t>10.5</a:t>
                      </a:r>
                      <a:endParaRPr lang="en-US" sz="1200" dirty="0"/>
                    </a:p>
                  </a:txBody>
                  <a:tcPr/>
                </a:tc>
                <a:tc>
                  <a:txBody>
                    <a:bodyPr/>
                    <a:lstStyle/>
                    <a:p>
                      <a:r>
                        <a:rPr lang="en-US" sz="1200" dirty="0" smtClean="0"/>
                        <a:t>13.8</a:t>
                      </a:r>
                      <a:endParaRPr lang="en-US" sz="1200" dirty="0"/>
                    </a:p>
                  </a:txBody>
                  <a:tcPr/>
                </a:tc>
                <a:tc>
                  <a:txBody>
                    <a:bodyPr/>
                    <a:lstStyle/>
                    <a:p>
                      <a:pPr algn="r"/>
                      <a:r>
                        <a:rPr lang="en-US" sz="1200" dirty="0" smtClean="0"/>
                        <a:t>13.8 to </a:t>
                      </a:r>
                      <a:r>
                        <a:rPr lang="en-US" sz="1200" u="sng" dirty="0" smtClean="0"/>
                        <a:t>21.6</a:t>
                      </a:r>
                      <a:r>
                        <a:rPr lang="en-US" sz="1200" dirty="0" smtClean="0"/>
                        <a:t>/24.6</a:t>
                      </a:r>
                      <a:endParaRPr lang="en-US" sz="1200" dirty="0"/>
                    </a:p>
                  </a:txBody>
                  <a:tcPr/>
                </a:tc>
                <a:tc>
                  <a:txBody>
                    <a:bodyPr/>
                    <a:lstStyle/>
                    <a:p>
                      <a:pPr algn="r"/>
                      <a:r>
                        <a:rPr lang="en-US" sz="1200" dirty="0" smtClean="0"/>
                        <a:t>457,000sf</a:t>
                      </a:r>
                      <a:endParaRPr lang="en-US" sz="1200" dirty="0"/>
                    </a:p>
                  </a:txBody>
                  <a:tcPr/>
                </a:tc>
              </a:tr>
            </a:tbl>
          </a:graphicData>
        </a:graphic>
      </p:graphicFrame>
      <p:sp>
        <p:nvSpPr>
          <p:cNvPr id="30" name="TextBox 29"/>
          <p:cNvSpPr txBox="1"/>
          <p:nvPr/>
        </p:nvSpPr>
        <p:spPr>
          <a:xfrm>
            <a:off x="4139294" y="2183949"/>
            <a:ext cx="564578" cy="338554"/>
          </a:xfrm>
          <a:prstGeom prst="rect">
            <a:avLst/>
          </a:prstGeom>
          <a:noFill/>
        </p:spPr>
        <p:txBody>
          <a:bodyPr wrap="none" rtlCol="0">
            <a:spAutoFit/>
          </a:bodyPr>
          <a:lstStyle/>
          <a:p>
            <a:r>
              <a:rPr lang="en-US" sz="1600" dirty="0" smtClean="0"/>
              <a:t>C6-6</a:t>
            </a:r>
            <a:endParaRPr lang="en-US" sz="1600" dirty="0"/>
          </a:p>
        </p:txBody>
      </p:sp>
      <p:sp>
        <p:nvSpPr>
          <p:cNvPr id="31" name="TextBox 30"/>
          <p:cNvSpPr txBox="1"/>
          <p:nvPr/>
        </p:nvSpPr>
        <p:spPr>
          <a:xfrm>
            <a:off x="901446" y="2796982"/>
            <a:ext cx="78171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a:t>
            </a:r>
            <a:endParaRPr lang="en-US" sz="1000" dirty="0"/>
          </a:p>
        </p:txBody>
      </p:sp>
      <p:cxnSp>
        <p:nvCxnSpPr>
          <p:cNvPr id="32" name="Straight Arrow Connector 31"/>
          <p:cNvCxnSpPr>
            <a:stCxn id="31" idx="0"/>
          </p:cNvCxnSpPr>
          <p:nvPr/>
        </p:nvCxnSpPr>
        <p:spPr>
          <a:xfrm rot="5400000" flipH="1" flipV="1">
            <a:off x="1070111" y="2546293"/>
            <a:ext cx="472882" cy="28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0" y="528656"/>
            <a:ext cx="829777"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299 Park Av</a:t>
            </a:r>
            <a:endParaRPr lang="en-US" sz="1000" dirty="0"/>
          </a:p>
        </p:txBody>
      </p:sp>
      <p:cxnSp>
        <p:nvCxnSpPr>
          <p:cNvPr id="36" name="Straight Arrow Connector 35"/>
          <p:cNvCxnSpPr>
            <a:stCxn id="35" idx="2"/>
          </p:cNvCxnSpPr>
          <p:nvPr/>
        </p:nvCxnSpPr>
        <p:spPr>
          <a:xfrm rot="16200000" flipH="1">
            <a:off x="74181" y="1115584"/>
            <a:ext cx="990426" cy="30901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029357" y="1365302"/>
            <a:ext cx="139173" cy="246221"/>
          </a:xfrm>
          <a:prstGeom prst="rect">
            <a:avLst/>
          </a:prstGeom>
          <a:solidFill>
            <a:schemeClr val="bg1">
              <a:alpha val="49000"/>
            </a:schemeClr>
          </a:solidFill>
        </p:spPr>
        <p:txBody>
          <a:bodyPr wrap="square" rtlCol="0">
            <a:spAutoFit/>
          </a:bodyPr>
          <a:lstStyle/>
          <a:p>
            <a:r>
              <a:rPr lang="en-US" sz="1000" dirty="0" smtClean="0"/>
              <a:t>1</a:t>
            </a:r>
            <a:endParaRPr lang="en-US" sz="1000" dirty="0"/>
          </a:p>
        </p:txBody>
      </p:sp>
      <p:sp>
        <p:nvSpPr>
          <p:cNvPr id="46" name="TextBox 45"/>
          <p:cNvSpPr txBox="1"/>
          <p:nvPr/>
        </p:nvSpPr>
        <p:spPr>
          <a:xfrm>
            <a:off x="3646176" y="1733328"/>
            <a:ext cx="437560" cy="246221"/>
          </a:xfrm>
          <a:prstGeom prst="rect">
            <a:avLst/>
          </a:prstGeom>
          <a:solidFill>
            <a:schemeClr val="bg1">
              <a:alpha val="49000"/>
            </a:schemeClr>
          </a:solidFill>
        </p:spPr>
        <p:txBody>
          <a:bodyPr wrap="square" rtlCol="0">
            <a:spAutoFit/>
          </a:bodyPr>
          <a:lstStyle/>
          <a:p>
            <a:r>
              <a:rPr lang="en-US" sz="1000" dirty="0" smtClean="0"/>
              <a:t>14</a:t>
            </a:r>
            <a:endParaRPr lang="en-US" sz="1000" dirty="0"/>
          </a:p>
        </p:txBody>
      </p:sp>
      <p:sp>
        <p:nvSpPr>
          <p:cNvPr id="53" name="TextBox 52"/>
          <p:cNvSpPr txBox="1"/>
          <p:nvPr/>
        </p:nvSpPr>
        <p:spPr>
          <a:xfrm>
            <a:off x="-16070" y="3117470"/>
            <a:ext cx="980306" cy="307777"/>
          </a:xfrm>
          <a:prstGeom prst="rect">
            <a:avLst/>
          </a:prstGeom>
          <a:noFill/>
        </p:spPr>
        <p:txBody>
          <a:bodyPr wrap="none" rtlCol="0">
            <a:spAutoFit/>
          </a:bodyPr>
          <a:lstStyle/>
          <a:p>
            <a:r>
              <a:rPr lang="en-US" sz="1400" dirty="0" smtClean="0"/>
              <a:t>Block 1303</a:t>
            </a:r>
            <a:endParaRPr lang="en-US" sz="1400" dirty="0"/>
          </a:p>
        </p:txBody>
      </p:sp>
      <p:sp>
        <p:nvSpPr>
          <p:cNvPr id="37" name="TextBox 36"/>
          <p:cNvSpPr txBox="1"/>
          <p:nvPr/>
        </p:nvSpPr>
        <p:spPr>
          <a:xfrm>
            <a:off x="5620232" y="133562"/>
            <a:ext cx="122718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 at 21.6 FAR as per DCP.</a:t>
            </a:r>
            <a:endParaRPr lang="en-US" sz="1000" dirty="0"/>
          </a:p>
        </p:txBody>
      </p:sp>
      <p:cxnSp>
        <p:nvCxnSpPr>
          <p:cNvPr id="44" name="Straight Arrow Connector 43"/>
          <p:cNvCxnSpPr>
            <a:stCxn id="37" idx="2"/>
          </p:cNvCxnSpPr>
          <p:nvPr/>
        </p:nvCxnSpPr>
        <p:spPr>
          <a:xfrm flipH="1">
            <a:off x="6070662" y="533672"/>
            <a:ext cx="163162"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304170" y="2328122"/>
            <a:ext cx="1417912" cy="707886"/>
          </a:xfrm>
          <a:prstGeom prst="rect">
            <a:avLst/>
          </a:prstGeom>
          <a:solidFill>
            <a:schemeClr val="bg1">
              <a:alpha val="49000"/>
            </a:schemeClr>
          </a:solidFill>
        </p:spPr>
        <p:txBody>
          <a:bodyPr wrap="square" rtlCol="0">
            <a:spAutoFit/>
          </a:bodyPr>
          <a:lstStyle/>
          <a:p>
            <a:r>
              <a:rPr lang="en-US" sz="1000" dirty="0" smtClean="0"/>
              <a:t>C6-4.5 midblock district was established in 1982, after the Summit Hotel was built.</a:t>
            </a:r>
            <a:endParaRPr lang="en-US" sz="1000" dirty="0"/>
          </a:p>
        </p:txBody>
      </p:sp>
      <p:pic>
        <p:nvPicPr>
          <p:cNvPr id="23" name="Picture 22"/>
          <p:cNvPicPr>
            <a:picLocks noChangeAspect="1"/>
          </p:cNvPicPr>
          <p:nvPr/>
        </p:nvPicPr>
        <p:blipFill rotWithShape="1">
          <a:blip r:embed="rId4"/>
          <a:srcRect l="34643" t="44010" r="54881" b="26228"/>
          <a:stretch/>
        </p:blipFill>
        <p:spPr>
          <a:xfrm>
            <a:off x="5655128" y="1181100"/>
            <a:ext cx="670560" cy="1523999"/>
          </a:xfrm>
          <a:prstGeom prst="rect">
            <a:avLst/>
          </a:prstGeom>
        </p:spPr>
      </p:pic>
      <p:sp>
        <p:nvSpPr>
          <p:cNvPr id="39" name="TextBox 38"/>
          <p:cNvSpPr txBox="1"/>
          <p:nvPr/>
        </p:nvSpPr>
        <p:spPr>
          <a:xfrm>
            <a:off x="3669394" y="393249"/>
            <a:ext cx="720670" cy="338554"/>
          </a:xfrm>
          <a:prstGeom prst="rect">
            <a:avLst/>
          </a:prstGeom>
          <a:noFill/>
        </p:spPr>
        <p:txBody>
          <a:bodyPr wrap="none" rtlCol="0">
            <a:spAutoFit/>
          </a:bodyPr>
          <a:lstStyle/>
          <a:p>
            <a:r>
              <a:rPr lang="en-US" sz="1600" dirty="0" smtClean="0"/>
              <a:t>C5-2.5</a:t>
            </a:r>
            <a:endParaRPr lang="en-US" sz="1600" dirty="0"/>
          </a:p>
        </p:txBody>
      </p:sp>
      <p:sp>
        <p:nvSpPr>
          <p:cNvPr id="40" name="TextBox 39"/>
          <p:cNvSpPr txBox="1"/>
          <p:nvPr/>
        </p:nvSpPr>
        <p:spPr>
          <a:xfrm>
            <a:off x="2462894" y="228149"/>
            <a:ext cx="564878" cy="338554"/>
          </a:xfrm>
          <a:prstGeom prst="rect">
            <a:avLst/>
          </a:prstGeom>
          <a:noFill/>
        </p:spPr>
        <p:txBody>
          <a:bodyPr wrap="none" rtlCol="0">
            <a:spAutoFit/>
          </a:bodyPr>
          <a:lstStyle/>
          <a:p>
            <a:r>
              <a:rPr lang="en-US" sz="1600" dirty="0" smtClean="0"/>
              <a:t>C5-3</a:t>
            </a:r>
            <a:endParaRPr lang="en-US" sz="1600" dirty="0"/>
          </a:p>
        </p:txBody>
      </p:sp>
      <p:cxnSp>
        <p:nvCxnSpPr>
          <p:cNvPr id="41" name="Straight Connector 40"/>
          <p:cNvCxnSpPr/>
          <p:nvPr/>
        </p:nvCxnSpPr>
        <p:spPr>
          <a:xfrm flipH="1">
            <a:off x="2960921" y="838377"/>
            <a:ext cx="911673" cy="1740436"/>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334304" y="688756"/>
            <a:ext cx="478480" cy="250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824794" y="954518"/>
            <a:ext cx="425685" cy="2337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729253">
            <a:off x="4248379" y="1056706"/>
            <a:ext cx="278943" cy="338554"/>
          </a:xfrm>
          <a:prstGeom prst="rect">
            <a:avLst/>
          </a:prstGeom>
          <a:noFill/>
        </p:spPr>
        <p:txBody>
          <a:bodyPr wrap="none" rtlCol="0">
            <a:spAutoFit/>
          </a:bodyPr>
          <a:lstStyle/>
          <a:p>
            <a:r>
              <a:rPr lang="en-US" sz="1600" dirty="0" smtClean="0"/>
              <a:t>S</a:t>
            </a:r>
            <a:endParaRPr lang="en-US" sz="1600" dirty="0"/>
          </a:p>
        </p:txBody>
      </p:sp>
      <p:sp>
        <p:nvSpPr>
          <p:cNvPr id="49" name="TextBox 48"/>
          <p:cNvSpPr txBox="1"/>
          <p:nvPr/>
        </p:nvSpPr>
        <p:spPr>
          <a:xfrm rot="1727235">
            <a:off x="3023566" y="447239"/>
            <a:ext cx="414794" cy="338554"/>
          </a:xfrm>
          <a:prstGeom prst="rect">
            <a:avLst/>
          </a:prstGeom>
          <a:noFill/>
        </p:spPr>
        <p:txBody>
          <a:bodyPr wrap="square" rtlCol="0">
            <a:spAutoFit/>
          </a:bodyPr>
          <a:lstStyle/>
          <a:p>
            <a:r>
              <a:rPr lang="en-US" sz="1600" dirty="0" smtClean="0"/>
              <a:t>PA</a:t>
            </a:r>
            <a:endParaRPr lang="en-US" sz="1600" dirty="0"/>
          </a:p>
        </p:txBody>
      </p:sp>
      <p:cxnSp>
        <p:nvCxnSpPr>
          <p:cNvPr id="55" name="Straight Connector 54"/>
          <p:cNvCxnSpPr/>
          <p:nvPr/>
        </p:nvCxnSpPr>
        <p:spPr>
          <a:xfrm rot="5400000">
            <a:off x="2514600" y="546100"/>
            <a:ext cx="1866900" cy="977900"/>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2971800" y="660400"/>
            <a:ext cx="2095500" cy="1104900"/>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a:off x="2959100" y="1993900"/>
            <a:ext cx="520700" cy="292100"/>
          </a:xfrm>
          <a:prstGeom prst="line">
            <a:avLst/>
          </a:prstGeom>
          <a:ln w="28575" cap="flat" cmpd="sng" algn="ctr">
            <a:solidFill>
              <a:schemeClr val="tx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3098800"/>
            <a:ext cx="1882434" cy="369332"/>
          </a:xfrm>
          <a:prstGeom prst="rect">
            <a:avLst/>
          </a:prstGeom>
          <a:noFill/>
        </p:spPr>
        <p:txBody>
          <a:bodyPr wrap="none" rtlCol="0">
            <a:spAutoFit/>
          </a:bodyPr>
          <a:lstStyle/>
          <a:p>
            <a:r>
              <a:rPr lang="en-US" dirty="0" smtClean="0"/>
              <a:t>Deliberately Blank</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l="21833" t="51768" r="58576" b="18749"/>
          <a:stretch/>
        </p:blipFill>
        <p:spPr>
          <a:xfrm>
            <a:off x="2273300" y="127000"/>
            <a:ext cx="2425700" cy="2920241"/>
          </a:xfrm>
          <a:prstGeom prst="rect">
            <a:avLst/>
          </a:prstGeom>
        </p:spPr>
      </p:pic>
      <p:pic>
        <p:nvPicPr>
          <p:cNvPr id="34" name="Picture 33"/>
          <p:cNvPicPr>
            <a:picLocks noChangeAspect="1"/>
          </p:cNvPicPr>
          <p:nvPr/>
        </p:nvPicPr>
        <p:blipFill rotWithShape="1">
          <a:blip r:embed="rId3"/>
          <a:srcRect l="29495" t="44631" r="46372" b="14620"/>
          <a:stretch/>
        </p:blipFill>
        <p:spPr>
          <a:xfrm>
            <a:off x="0" y="139700"/>
            <a:ext cx="2146300" cy="2899150"/>
          </a:xfrm>
          <a:prstGeom prst="rect">
            <a:avLst/>
          </a:prstGeom>
        </p:spPr>
      </p:pic>
      <p:pic>
        <p:nvPicPr>
          <p:cNvPr id="22" name="Picture 21"/>
          <p:cNvPicPr>
            <a:picLocks noChangeAspect="1"/>
          </p:cNvPicPr>
          <p:nvPr/>
        </p:nvPicPr>
        <p:blipFill rotWithShape="1">
          <a:blip r:embed="rId4"/>
          <a:srcRect l="25833" t="32643" r="48122" b="19967"/>
          <a:stretch/>
        </p:blipFill>
        <p:spPr>
          <a:xfrm>
            <a:off x="4838700" y="114300"/>
            <a:ext cx="2006600" cy="2921000"/>
          </a:xfrm>
          <a:prstGeom prst="rect">
            <a:avLst/>
          </a:prstGeom>
        </p:spPr>
      </p:pic>
      <p:sp>
        <p:nvSpPr>
          <p:cNvPr id="16" name="TextBox 15"/>
          <p:cNvSpPr txBox="1"/>
          <p:nvPr/>
        </p:nvSpPr>
        <p:spPr>
          <a:xfrm>
            <a:off x="6845300" y="0"/>
            <a:ext cx="2140580" cy="400110"/>
          </a:xfrm>
          <a:prstGeom prst="rect">
            <a:avLst/>
          </a:prstGeom>
          <a:noFill/>
        </p:spPr>
        <p:txBody>
          <a:bodyPr wrap="none" rtlCol="0">
            <a:spAutoFit/>
          </a:bodyPr>
          <a:lstStyle/>
          <a:p>
            <a:r>
              <a:rPr lang="en-US" sz="2000" dirty="0" smtClean="0"/>
              <a:t>109 E 42 St (1 of 3)</a:t>
            </a:r>
            <a:endParaRPr lang="en-US" sz="2000" dirty="0"/>
          </a:p>
        </p:txBody>
      </p:sp>
      <p:sp>
        <p:nvSpPr>
          <p:cNvPr id="17" name="TextBox 16"/>
          <p:cNvSpPr txBox="1"/>
          <p:nvPr/>
        </p:nvSpPr>
        <p:spPr>
          <a:xfrm>
            <a:off x="8532334" y="6642556"/>
            <a:ext cx="497201" cy="215444"/>
          </a:xfrm>
          <a:prstGeom prst="rect">
            <a:avLst/>
          </a:prstGeom>
          <a:noFill/>
        </p:spPr>
        <p:txBody>
          <a:bodyPr wrap="none" rtlCol="0">
            <a:spAutoFit/>
          </a:bodyPr>
          <a:lstStyle/>
          <a:p>
            <a:r>
              <a:rPr lang="en-US" sz="800" dirty="0" smtClean="0"/>
              <a:t>5 Jul 17</a:t>
            </a:r>
            <a:endParaRPr lang="en-US" sz="800" dirty="0"/>
          </a:p>
        </p:txBody>
      </p:sp>
      <p:sp>
        <p:nvSpPr>
          <p:cNvPr id="18" name="TextBox 17"/>
          <p:cNvSpPr txBox="1"/>
          <p:nvPr/>
        </p:nvSpPr>
        <p:spPr>
          <a:xfrm>
            <a:off x="6858000" y="457200"/>
            <a:ext cx="2286000" cy="6017034"/>
          </a:xfrm>
          <a:prstGeom prst="rect">
            <a:avLst/>
          </a:prstGeom>
          <a:noFill/>
        </p:spPr>
        <p:txBody>
          <a:bodyPr wrap="square" rtlCol="0">
            <a:spAutoFit/>
          </a:bodyPr>
          <a:lstStyle/>
          <a:p>
            <a:r>
              <a:rPr lang="en-US" sz="1100" dirty="0" smtClean="0"/>
              <a:t>The EIS for the rezoning of East Midtown does not identify 109 E 28 St (block 1280, lot 30), the former Commodore Hotel, as a Projected or Potential Development Site; however, it is likely wrong.  </a:t>
            </a:r>
          </a:p>
          <a:p>
            <a:endParaRPr lang="en-US" sz="1100" dirty="0" smtClean="0"/>
          </a:p>
          <a:p>
            <a:r>
              <a:rPr lang="en-US" sz="1100" dirty="0" smtClean="0"/>
              <a:t>109 E 42 St, at 17.9 FAR is currently overbuilt.  It is, however, adjacent to Grand Central Terminal which, after transfers of unused development rights to 120 Park Av and 383 Madison Av  is reported to have approximately 1,200,000sf of remaining unused development rights.  It is also in the Grand Central Transit Improvement Zone Subarea which allows 27.0 FAR as-of-right by certification through transit improvements and transfer of development rights from Landmarks.</a:t>
            </a:r>
          </a:p>
          <a:p>
            <a:endParaRPr lang="en-US" sz="1100" dirty="0" smtClean="0"/>
          </a:p>
          <a:p>
            <a:r>
              <a:rPr lang="en-US" sz="1100" dirty="0" smtClean="0"/>
              <a:t>The East Midtown </a:t>
            </a:r>
            <a:r>
              <a:rPr lang="en-US" sz="1100" dirty="0" err="1" smtClean="0"/>
              <a:t>Subdistrict</a:t>
            </a:r>
            <a:r>
              <a:rPr lang="en-US" sz="1100" dirty="0" smtClean="0"/>
              <a:t> would expect 109 E 42 St to achieve 27.0 FAR by making substantial contributions to the transit system and by paying a 20% fee for the transfer of development rights from landmarks.  </a:t>
            </a:r>
          </a:p>
          <a:p>
            <a:endParaRPr lang="en-US" sz="1100" dirty="0" smtClean="0"/>
          </a:p>
          <a:p>
            <a:r>
              <a:rPr lang="en-US" sz="1100" dirty="0" smtClean="0"/>
              <a:t>On a slightly larger site but at 27.0 instead of 30.0 FAR the replacement for the former Commodore Hotel would be expected to be similar in size to One Vanderbilt.</a:t>
            </a:r>
          </a:p>
        </p:txBody>
      </p:sp>
      <p:graphicFrame>
        <p:nvGraphicFramePr>
          <p:cNvPr id="43" name="Table 42"/>
          <p:cNvGraphicFramePr>
            <a:graphicFrameLocks noGrp="1"/>
          </p:cNvGraphicFramePr>
          <p:nvPr>
            <p:extLst>
              <p:ext uri="{D42A27DB-BD31-4B8C-83A1-F6EECF244321}">
                <p14:modId xmlns:p14="http://schemas.microsoft.com/office/powerpoint/2010/main" val="392603714"/>
              </p:ext>
            </p:extLst>
          </p:nvPr>
        </p:nvGraphicFramePr>
        <p:xfrm>
          <a:off x="0" y="3441700"/>
          <a:ext cx="6855304" cy="1307534"/>
        </p:xfrm>
        <a:graphic>
          <a:graphicData uri="http://schemas.openxmlformats.org/drawingml/2006/table">
            <a:tbl>
              <a:tblPr firstRow="1" bandRow="1">
                <a:tableStyleId>{1FECB4D8-DB02-4DC6-A0A2-4F2EBAE1DC90}</a:tableStyleId>
              </a:tblPr>
              <a:tblGrid>
                <a:gridCol w="431800"/>
                <a:gridCol w="546100"/>
                <a:gridCol w="342900"/>
                <a:gridCol w="787400"/>
                <a:gridCol w="984321"/>
                <a:gridCol w="544531"/>
                <a:gridCol w="606175"/>
                <a:gridCol w="1315092"/>
                <a:gridCol w="1296985"/>
              </a:tblGrid>
              <a:tr h="565854">
                <a:tc>
                  <a:txBody>
                    <a:bodyPr/>
                    <a:lstStyle/>
                    <a:p>
                      <a:r>
                        <a:rPr lang="en-US" sz="1200" dirty="0" smtClean="0"/>
                        <a:t>lot no</a:t>
                      </a:r>
                      <a:endParaRPr lang="en-US" sz="1200" dirty="0"/>
                    </a:p>
                  </a:txBody>
                  <a:tcPr/>
                </a:tc>
                <a:tc>
                  <a:txBody>
                    <a:bodyPr/>
                    <a:lstStyle/>
                    <a:p>
                      <a:r>
                        <a:rPr lang="en-US" sz="1200" dirty="0" smtClean="0"/>
                        <a:t>date built</a:t>
                      </a:r>
                      <a:endParaRPr lang="en-US" sz="1200" dirty="0"/>
                    </a:p>
                  </a:txBody>
                  <a:tcPr/>
                </a:tc>
                <a:tc>
                  <a:txBody>
                    <a:bodyPr/>
                    <a:lstStyle/>
                    <a:p>
                      <a:r>
                        <a:rPr lang="en-US" sz="1200" dirty="0" err="1" smtClean="0"/>
                        <a:t>fls</a:t>
                      </a:r>
                      <a:endParaRPr lang="en-US" sz="1200" dirty="0"/>
                    </a:p>
                  </a:txBody>
                  <a:tcPr/>
                </a:tc>
                <a:tc>
                  <a:txBody>
                    <a:bodyPr/>
                    <a:lstStyle/>
                    <a:p>
                      <a:r>
                        <a:rPr lang="en-US" sz="1200" dirty="0" smtClean="0"/>
                        <a:t>lot area</a:t>
                      </a:r>
                      <a:endParaRPr lang="en-US" sz="1200" dirty="0"/>
                    </a:p>
                  </a:txBody>
                  <a:tcPr/>
                </a:tc>
                <a:tc>
                  <a:txBody>
                    <a:bodyPr/>
                    <a:lstStyle/>
                    <a:p>
                      <a:r>
                        <a:rPr lang="en-US" sz="1200" dirty="0" smtClean="0"/>
                        <a:t>floor area</a:t>
                      </a:r>
                      <a:endParaRPr lang="en-US" sz="1200" dirty="0"/>
                    </a:p>
                  </a:txBody>
                  <a:tcPr/>
                </a:tc>
                <a:tc>
                  <a:txBody>
                    <a:bodyPr/>
                    <a:lstStyle/>
                    <a:p>
                      <a:r>
                        <a:rPr lang="en-US" sz="1200" dirty="0" smtClean="0"/>
                        <a:t>FAR built</a:t>
                      </a:r>
                      <a:endParaRPr lang="en-US" sz="1200" dirty="0"/>
                    </a:p>
                  </a:txBody>
                  <a:tcPr/>
                </a:tc>
                <a:tc>
                  <a:txBody>
                    <a:bodyPr/>
                    <a:lstStyle/>
                    <a:p>
                      <a:r>
                        <a:rPr lang="en-US" sz="1200" dirty="0" smtClean="0"/>
                        <a:t>FAR zoned</a:t>
                      </a:r>
                      <a:endParaRPr lang="en-US" sz="1200" dirty="0"/>
                    </a:p>
                  </a:txBody>
                  <a:tcPr/>
                </a:tc>
                <a:tc>
                  <a:txBody>
                    <a:bodyPr/>
                    <a:lstStyle/>
                    <a:p>
                      <a:r>
                        <a:rPr lang="en-US" sz="1200" dirty="0" smtClean="0"/>
                        <a:t>FAR for a Qualifying Site</a:t>
                      </a:r>
                      <a:endParaRPr lang="en-US" sz="1200" dirty="0"/>
                    </a:p>
                  </a:txBody>
                  <a:tcPr/>
                </a:tc>
                <a:tc>
                  <a:txBody>
                    <a:bodyPr/>
                    <a:lstStyle/>
                    <a:p>
                      <a:r>
                        <a:rPr lang="en-US" sz="1200" dirty="0" smtClean="0"/>
                        <a:t>Available zoning floor area, </a:t>
                      </a:r>
                      <a:r>
                        <a:rPr lang="en-US" sz="1200" u="sng" dirty="0" err="1" smtClean="0"/>
                        <a:t>AoR</a:t>
                      </a:r>
                      <a:endParaRPr lang="en-US" sz="1200" u="sng" dirty="0"/>
                    </a:p>
                  </a:txBody>
                  <a:tcPr/>
                </a:tc>
              </a:tr>
              <a:tr h="370840">
                <a:tc>
                  <a:txBody>
                    <a:bodyPr/>
                    <a:lstStyle/>
                    <a:p>
                      <a:r>
                        <a:rPr lang="en-US" sz="1200" dirty="0" smtClean="0"/>
                        <a:t>1</a:t>
                      </a:r>
                      <a:endParaRPr lang="en-US" sz="1200" dirty="0"/>
                    </a:p>
                  </a:txBody>
                  <a:tcPr/>
                </a:tc>
                <a:tc>
                  <a:txBody>
                    <a:bodyPr/>
                    <a:lstStyle/>
                    <a:p>
                      <a:pPr algn="ctr"/>
                      <a:r>
                        <a:rPr lang="en-US" sz="1200" dirty="0" smtClean="0"/>
                        <a:t>1913</a:t>
                      </a:r>
                      <a:endParaRPr lang="en-US" sz="1200" dirty="0"/>
                    </a:p>
                  </a:txBody>
                  <a:tcPr/>
                </a:tc>
                <a:tc>
                  <a:txBody>
                    <a:bodyPr/>
                    <a:lstStyle/>
                    <a:p>
                      <a:pPr algn="r"/>
                      <a:r>
                        <a:rPr lang="en-US" sz="1200" dirty="0" smtClean="0"/>
                        <a:t>~1</a:t>
                      </a:r>
                      <a:endParaRPr lang="en-US" sz="1200" dirty="0"/>
                    </a:p>
                  </a:txBody>
                  <a:tcPr/>
                </a:tc>
                <a:tc>
                  <a:txBody>
                    <a:bodyPr/>
                    <a:lstStyle/>
                    <a:p>
                      <a:pPr algn="r"/>
                      <a:r>
                        <a:rPr lang="en-US" sz="1200" dirty="0" smtClean="0"/>
                        <a:t>134,203sf</a:t>
                      </a:r>
                      <a:endParaRPr lang="en-US" sz="1200" dirty="0"/>
                    </a:p>
                  </a:txBody>
                  <a:tcPr/>
                </a:tc>
                <a:tc>
                  <a:txBody>
                    <a:bodyPr/>
                    <a:lstStyle/>
                    <a:p>
                      <a:pPr algn="r"/>
                      <a:r>
                        <a:rPr lang="en-US" sz="1200" dirty="0" smtClean="0"/>
                        <a:t>?  </a:t>
                      </a:r>
                      <a:r>
                        <a:rPr lang="en-US" sz="1200" dirty="0" err="1" smtClean="0"/>
                        <a:t>sf</a:t>
                      </a:r>
                      <a:endParaRPr lang="en-US" sz="1200" dirty="0"/>
                    </a:p>
                  </a:txBody>
                  <a:tcPr/>
                </a:tc>
                <a:tc>
                  <a:txBody>
                    <a:bodyPr/>
                    <a:lstStyle/>
                    <a:p>
                      <a:pPr algn="r"/>
                      <a:r>
                        <a:rPr lang="en-US" sz="1200" dirty="0" smtClean="0"/>
                        <a:t>1.0+</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1.0+ to </a:t>
                      </a:r>
                      <a:r>
                        <a:rPr lang="en-US" sz="1200" u="sng" dirty="0" smtClean="0"/>
                        <a:t>27.0</a:t>
                      </a:r>
                      <a:r>
                        <a:rPr lang="en-US" sz="1200" dirty="0" smtClean="0"/>
                        <a:t>/30.0</a:t>
                      </a:r>
                      <a:endParaRPr lang="en-US" sz="1200" dirty="0"/>
                    </a:p>
                  </a:txBody>
                  <a:tcPr/>
                </a:tc>
                <a:tc>
                  <a:txBody>
                    <a:bodyPr/>
                    <a:lstStyle/>
                    <a:p>
                      <a:pPr algn="r"/>
                      <a:r>
                        <a:rPr lang="en-US" sz="1200" dirty="0" smtClean="0"/>
                        <a:t>2,140,000sf</a:t>
                      </a:r>
                      <a:endParaRPr lang="en-US" sz="1200" dirty="0"/>
                    </a:p>
                  </a:txBody>
                  <a:tcPr/>
                </a:tc>
              </a:tr>
              <a:tr h="370840">
                <a:tc>
                  <a:txBody>
                    <a:bodyPr/>
                    <a:lstStyle/>
                    <a:p>
                      <a:r>
                        <a:rPr lang="en-US" sz="1200" dirty="0" smtClean="0"/>
                        <a:t>30</a:t>
                      </a:r>
                      <a:endParaRPr lang="en-US" sz="1200" dirty="0"/>
                    </a:p>
                  </a:txBody>
                  <a:tcPr/>
                </a:tc>
                <a:tc>
                  <a:txBody>
                    <a:bodyPr/>
                    <a:lstStyle/>
                    <a:p>
                      <a:pPr algn="ctr"/>
                      <a:r>
                        <a:rPr lang="en-US" sz="1200" dirty="0" smtClean="0"/>
                        <a:t>1919</a:t>
                      </a:r>
                      <a:endParaRPr lang="en-US" sz="1200" dirty="0"/>
                    </a:p>
                  </a:txBody>
                  <a:tcPr/>
                </a:tc>
                <a:tc>
                  <a:txBody>
                    <a:bodyPr/>
                    <a:lstStyle/>
                    <a:p>
                      <a:pPr algn="r"/>
                      <a:r>
                        <a:rPr lang="en-US" sz="1200" dirty="0" smtClean="0"/>
                        <a:t>26</a:t>
                      </a:r>
                      <a:endParaRPr lang="en-US" sz="1200" dirty="0"/>
                    </a:p>
                  </a:txBody>
                  <a:tcPr/>
                </a:tc>
                <a:tc>
                  <a:txBody>
                    <a:bodyPr/>
                    <a:lstStyle/>
                    <a:p>
                      <a:pPr algn="r"/>
                      <a:r>
                        <a:rPr lang="en-US" sz="1200" dirty="0" smtClean="0"/>
                        <a:t>57,282sf</a:t>
                      </a:r>
                      <a:endParaRPr lang="en-US" sz="1200" dirty="0"/>
                    </a:p>
                  </a:txBody>
                  <a:tcPr/>
                </a:tc>
                <a:tc>
                  <a:txBody>
                    <a:bodyPr/>
                    <a:lstStyle/>
                    <a:p>
                      <a:pPr algn="r"/>
                      <a:r>
                        <a:rPr lang="en-US" sz="1200" dirty="0" smtClean="0"/>
                        <a:t>1,028,194sf</a:t>
                      </a:r>
                      <a:endParaRPr lang="en-US" sz="1200" dirty="0"/>
                    </a:p>
                  </a:txBody>
                  <a:tcPr/>
                </a:tc>
                <a:tc>
                  <a:txBody>
                    <a:bodyPr/>
                    <a:lstStyle/>
                    <a:p>
                      <a:pPr algn="r"/>
                      <a:r>
                        <a:rPr lang="en-US" sz="1200" dirty="0" smtClean="0"/>
                        <a:t>17.9</a:t>
                      </a:r>
                      <a:endParaRPr lang="en-US" sz="1200" dirty="0"/>
                    </a:p>
                  </a:txBody>
                  <a:tcPr/>
                </a:tc>
                <a:tc>
                  <a:txBody>
                    <a:bodyPr/>
                    <a:lstStyle/>
                    <a:p>
                      <a:r>
                        <a:rPr lang="en-US" sz="1200" dirty="0" smtClean="0"/>
                        <a:t>15.0</a:t>
                      </a:r>
                      <a:endParaRPr lang="en-US" sz="1200" dirty="0"/>
                    </a:p>
                  </a:txBody>
                  <a:tcPr/>
                </a:tc>
                <a:tc>
                  <a:txBody>
                    <a:bodyPr/>
                    <a:lstStyle/>
                    <a:p>
                      <a:pPr algn="r"/>
                      <a:r>
                        <a:rPr lang="en-US" sz="1200" dirty="0" smtClean="0"/>
                        <a:t>17.9 to </a:t>
                      </a:r>
                      <a:r>
                        <a:rPr lang="en-US" sz="1200" u="sng" dirty="0" smtClean="0"/>
                        <a:t>27.0</a:t>
                      </a:r>
                      <a:r>
                        <a:rPr lang="en-US" sz="1200" dirty="0" smtClean="0"/>
                        <a:t>/30.0</a:t>
                      </a:r>
                      <a:endParaRPr lang="en-US" sz="1200" dirty="0"/>
                    </a:p>
                  </a:txBody>
                  <a:tcPr/>
                </a:tc>
                <a:tc>
                  <a:txBody>
                    <a:bodyPr/>
                    <a:lstStyle/>
                    <a:p>
                      <a:pPr algn="r"/>
                      <a:r>
                        <a:rPr lang="en-US" sz="1200" dirty="0" smtClean="0"/>
                        <a:t>407,000sf</a:t>
                      </a:r>
                      <a:endParaRPr lang="en-US" sz="1200" dirty="0"/>
                    </a:p>
                  </a:txBody>
                  <a:tcPr/>
                </a:tc>
              </a:tr>
            </a:tbl>
          </a:graphicData>
        </a:graphic>
      </p:graphicFrame>
      <p:sp>
        <p:nvSpPr>
          <p:cNvPr id="30" name="TextBox 29"/>
          <p:cNvSpPr txBox="1"/>
          <p:nvPr/>
        </p:nvSpPr>
        <p:spPr>
          <a:xfrm>
            <a:off x="3567794" y="990149"/>
            <a:ext cx="564878" cy="338554"/>
          </a:xfrm>
          <a:prstGeom prst="rect">
            <a:avLst/>
          </a:prstGeom>
          <a:noFill/>
        </p:spPr>
        <p:txBody>
          <a:bodyPr wrap="none" rtlCol="0">
            <a:spAutoFit/>
          </a:bodyPr>
          <a:lstStyle/>
          <a:p>
            <a:r>
              <a:rPr lang="en-US" sz="1600" dirty="0" smtClean="0"/>
              <a:t>C5-3</a:t>
            </a:r>
            <a:endParaRPr lang="en-US" sz="1600" dirty="0"/>
          </a:p>
        </p:txBody>
      </p:sp>
      <p:sp>
        <p:nvSpPr>
          <p:cNvPr id="31" name="TextBox 30"/>
          <p:cNvSpPr txBox="1"/>
          <p:nvPr/>
        </p:nvSpPr>
        <p:spPr>
          <a:xfrm>
            <a:off x="901446" y="2796982"/>
            <a:ext cx="781716" cy="246221"/>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a:t>
            </a:r>
            <a:endParaRPr lang="en-US" sz="1000" dirty="0"/>
          </a:p>
        </p:txBody>
      </p:sp>
      <p:cxnSp>
        <p:nvCxnSpPr>
          <p:cNvPr id="32" name="Straight Arrow Connector 31"/>
          <p:cNvCxnSpPr>
            <a:stCxn id="31" idx="0"/>
          </p:cNvCxnSpPr>
          <p:nvPr/>
        </p:nvCxnSpPr>
        <p:spPr>
          <a:xfrm rot="5400000" flipH="1" flipV="1">
            <a:off x="1070111" y="2546293"/>
            <a:ext cx="472882" cy="28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0" y="528656"/>
            <a:ext cx="660399" cy="553998"/>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Grand Central Terminal</a:t>
            </a:r>
            <a:endParaRPr lang="en-US" sz="1000" dirty="0"/>
          </a:p>
        </p:txBody>
      </p:sp>
      <p:cxnSp>
        <p:nvCxnSpPr>
          <p:cNvPr id="36" name="Straight Arrow Connector 35"/>
          <p:cNvCxnSpPr>
            <a:stCxn id="35" idx="2"/>
          </p:cNvCxnSpPr>
          <p:nvPr/>
        </p:nvCxnSpPr>
        <p:spPr>
          <a:xfrm rot="16200000" flipH="1">
            <a:off x="185725" y="1227129"/>
            <a:ext cx="682648" cy="3936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6070" y="3117470"/>
            <a:ext cx="980306" cy="307777"/>
          </a:xfrm>
          <a:prstGeom prst="rect">
            <a:avLst/>
          </a:prstGeom>
          <a:noFill/>
        </p:spPr>
        <p:txBody>
          <a:bodyPr wrap="none" rtlCol="0">
            <a:spAutoFit/>
          </a:bodyPr>
          <a:lstStyle/>
          <a:p>
            <a:r>
              <a:rPr lang="en-US" sz="1400" dirty="0" smtClean="0"/>
              <a:t>Block 1280</a:t>
            </a:r>
            <a:endParaRPr lang="en-US" sz="1400" dirty="0"/>
          </a:p>
        </p:txBody>
      </p:sp>
      <p:sp>
        <p:nvSpPr>
          <p:cNvPr id="37" name="TextBox 36"/>
          <p:cNvSpPr txBox="1"/>
          <p:nvPr/>
        </p:nvSpPr>
        <p:spPr>
          <a:xfrm>
            <a:off x="5620232" y="133562"/>
            <a:ext cx="1227184" cy="400110"/>
          </a:xfrm>
          <a:prstGeom prst="rect">
            <a:avLst/>
          </a:prstGeom>
          <a:solidFill>
            <a:schemeClr val="bg1">
              <a:alpha val="49000"/>
            </a:schemeClr>
          </a:solidFill>
          <a:ln w="12700" cmpd="sng">
            <a:solidFill>
              <a:schemeClr val="tx1"/>
            </a:solidFill>
          </a:ln>
        </p:spPr>
        <p:txBody>
          <a:bodyPr wrap="square" rtlCol="0">
            <a:spAutoFit/>
          </a:bodyPr>
          <a:lstStyle/>
          <a:p>
            <a:r>
              <a:rPr lang="en-US" sz="1000" dirty="0" smtClean="0"/>
              <a:t>111 E 48 St at 21.6 FAR as per DCP.</a:t>
            </a:r>
            <a:endParaRPr lang="en-US" sz="1000" dirty="0"/>
          </a:p>
        </p:txBody>
      </p:sp>
      <p:cxnSp>
        <p:nvCxnSpPr>
          <p:cNvPr id="44" name="Straight Arrow Connector 43"/>
          <p:cNvCxnSpPr>
            <a:stCxn id="37" idx="2"/>
          </p:cNvCxnSpPr>
          <p:nvPr/>
        </p:nvCxnSpPr>
        <p:spPr>
          <a:xfrm flipH="1">
            <a:off x="6070662" y="533672"/>
            <a:ext cx="163162" cy="8115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rotWithShape="1">
          <a:blip r:embed="rId5"/>
          <a:srcRect l="34643" t="44010" r="54881" b="26228"/>
          <a:stretch/>
        </p:blipFill>
        <p:spPr>
          <a:xfrm>
            <a:off x="5655128" y="1181100"/>
            <a:ext cx="670560" cy="1523999"/>
          </a:xfrm>
          <a:prstGeom prst="rect">
            <a:avLst/>
          </a:prstGeom>
        </p:spPr>
      </p:pic>
      <p:sp>
        <p:nvSpPr>
          <p:cNvPr id="40" name="TextBox 39"/>
          <p:cNvSpPr txBox="1"/>
          <p:nvPr/>
        </p:nvSpPr>
        <p:spPr>
          <a:xfrm>
            <a:off x="3047094" y="583749"/>
            <a:ext cx="428322" cy="338554"/>
          </a:xfrm>
          <a:prstGeom prst="rect">
            <a:avLst/>
          </a:prstGeom>
          <a:noFill/>
        </p:spPr>
        <p:txBody>
          <a:bodyPr wrap="none" rtlCol="0">
            <a:spAutoFit/>
          </a:bodyPr>
          <a:lstStyle/>
          <a:p>
            <a:r>
              <a:rPr lang="en-US" sz="1600" dirty="0" smtClean="0"/>
              <a:t>GC</a:t>
            </a:r>
            <a:endParaRPr lang="en-US" sz="1600" dirty="0"/>
          </a:p>
        </p:txBody>
      </p:sp>
      <p:pic>
        <p:nvPicPr>
          <p:cNvPr id="33" name="Picture 32"/>
          <p:cNvPicPr>
            <a:picLocks noChangeAspect="1"/>
          </p:cNvPicPr>
          <p:nvPr/>
        </p:nvPicPr>
        <p:blipFill rotWithShape="1">
          <a:blip r:embed="rId2"/>
          <a:srcRect l="21090" t="32019" r="51403" b="18749"/>
          <a:stretch/>
        </p:blipFill>
        <p:spPr>
          <a:xfrm>
            <a:off x="4848354" y="152400"/>
            <a:ext cx="2022346" cy="2895600"/>
          </a:xfrm>
          <a:prstGeom prst="rect">
            <a:avLst/>
          </a:prstGeom>
        </p:spPr>
      </p:pic>
    </p:spTree>
    <p:extLst>
      <p:ext uri="{BB962C8B-B14F-4D97-AF65-F5344CB8AC3E}">
        <p14:creationId xmlns:p14="http://schemas.microsoft.com/office/powerpoint/2010/main" val="2978668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6483</TotalTime>
  <Words>3228</Words>
  <Application>Microsoft Macintosh PowerPoint</Application>
  <PresentationFormat>On-screen Show (4:3)</PresentationFormat>
  <Paragraphs>574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Perkins Eastman Architects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West</dc:creator>
  <cp:lastModifiedBy>Lawrence Sicular</cp:lastModifiedBy>
  <cp:revision>67</cp:revision>
  <cp:lastPrinted>2017-06-29T17:03:53Z</cp:lastPrinted>
  <dcterms:created xsi:type="dcterms:W3CDTF">2017-07-06T13:23:36Z</dcterms:created>
  <dcterms:modified xsi:type="dcterms:W3CDTF">2017-07-06T21:55:40Z</dcterms:modified>
</cp:coreProperties>
</file>